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5" r:id="rId2"/>
    <p:sldId id="266" r:id="rId3"/>
    <p:sldId id="268" r:id="rId4"/>
    <p:sldId id="277" r:id="rId5"/>
    <p:sldId id="278" r:id="rId6"/>
    <p:sldId id="279" r:id="rId7"/>
    <p:sldId id="280" r:id="rId8"/>
    <p:sldId id="322" r:id="rId9"/>
    <p:sldId id="332" r:id="rId10"/>
    <p:sldId id="323" r:id="rId11"/>
    <p:sldId id="283" r:id="rId12"/>
    <p:sldId id="284" r:id="rId13"/>
    <p:sldId id="285" r:id="rId14"/>
    <p:sldId id="321" r:id="rId15"/>
    <p:sldId id="318" r:id="rId16"/>
    <p:sldId id="330" r:id="rId17"/>
    <p:sldId id="331" r:id="rId18"/>
    <p:sldId id="324" r:id="rId19"/>
    <p:sldId id="325" r:id="rId20"/>
    <p:sldId id="326" r:id="rId21"/>
    <p:sldId id="316" r:id="rId22"/>
    <p:sldId id="288" r:id="rId23"/>
    <p:sldId id="315" r:id="rId24"/>
    <p:sldId id="305" r:id="rId25"/>
    <p:sldId id="304" r:id="rId26"/>
    <p:sldId id="306" r:id="rId27"/>
    <p:sldId id="320" r:id="rId28"/>
    <p:sldId id="317" r:id="rId29"/>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398935-7897-46ED-9768-9F122A8BF97F}" type="datetimeFigureOut">
              <a:rPr lang="de-DE"/>
              <a:pPr>
                <a:defRPr/>
              </a:pPr>
              <a:t>25.10.2016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E2F8FE5-C3CB-4F40-B575-C58246083007}" type="slidenum">
              <a:rPr lang="de-DE" altLang="de-DE"/>
              <a:pPr>
                <a:defRPr/>
              </a:pPr>
              <a:t>‹Nr.›</a:t>
            </a:fld>
            <a:endParaRPr lang="de-DE" altLang="de-DE"/>
          </a:p>
        </p:txBody>
      </p:sp>
    </p:spTree>
    <p:extLst>
      <p:ext uri="{BB962C8B-B14F-4D97-AF65-F5344CB8AC3E}">
        <p14:creationId xmlns:p14="http://schemas.microsoft.com/office/powerpoint/2010/main" val="1615521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070DEC-BFF9-41EA-AFDF-E960E0E2BA4D}" type="slidenum">
              <a:rPr lang="de-DE" altLang="de-DE"/>
              <a:pPr>
                <a:spcBef>
                  <a:spcPct val="0"/>
                </a:spcBef>
              </a:pPr>
              <a:t>4</a:t>
            </a:fld>
            <a:endParaRPr lang="de-DE" altLang="de-DE"/>
          </a:p>
        </p:txBody>
      </p:sp>
    </p:spTree>
    <p:extLst>
      <p:ext uri="{BB962C8B-B14F-4D97-AF65-F5344CB8AC3E}">
        <p14:creationId xmlns:p14="http://schemas.microsoft.com/office/powerpoint/2010/main" val="3459731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EEC210-2446-4D89-BB33-73BF2F1BE692}" type="datetimeFigureOut">
              <a:rPr lang="de-DE"/>
              <a:pPr>
                <a:defRPr/>
              </a:pPr>
              <a:t>25.10.2016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1ADDAB8-D800-4CB1-9A46-CFCD1DAC789E}" type="slidenum">
              <a:rPr lang="de-DE" altLang="de-DE"/>
              <a:pPr>
                <a:defRPr/>
              </a:pPr>
              <a:t>‹Nr.›</a:t>
            </a:fld>
            <a:endParaRPr lang="de-DE" altLang="de-DE"/>
          </a:p>
        </p:txBody>
      </p:sp>
    </p:spTree>
    <p:extLst>
      <p:ext uri="{BB962C8B-B14F-4D97-AF65-F5344CB8AC3E}">
        <p14:creationId xmlns:p14="http://schemas.microsoft.com/office/powerpoint/2010/main" val="301174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287483E-534F-47E2-A07D-10F4261A1EE4}" type="datetimeFigureOut">
              <a:rPr lang="de-DE"/>
              <a:pPr>
                <a:defRPr/>
              </a:pPr>
              <a:t>25.10.2016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D416077-B0EC-4516-B305-FF5D44AA3897}" type="slidenum">
              <a:rPr lang="de-DE" altLang="de-DE"/>
              <a:pPr>
                <a:defRPr/>
              </a:pPr>
              <a:t>‹Nr.›</a:t>
            </a:fld>
            <a:endParaRPr lang="de-DE" altLang="de-DE"/>
          </a:p>
        </p:txBody>
      </p:sp>
    </p:spTree>
    <p:extLst>
      <p:ext uri="{BB962C8B-B14F-4D97-AF65-F5344CB8AC3E}">
        <p14:creationId xmlns:p14="http://schemas.microsoft.com/office/powerpoint/2010/main" val="99790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C01DDD5-605D-4521-8786-BEA5C171B23A}" type="datetimeFigureOut">
              <a:rPr lang="de-DE"/>
              <a:pPr>
                <a:defRPr/>
              </a:pPr>
              <a:t>25.10.2016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99CA14F-903F-441E-844C-F64B0B72FD97}" type="slidenum">
              <a:rPr lang="de-DE" altLang="de-DE"/>
              <a:pPr>
                <a:defRPr/>
              </a:pPr>
              <a:t>‹Nr.›</a:t>
            </a:fld>
            <a:endParaRPr lang="de-DE" altLang="de-DE"/>
          </a:p>
        </p:txBody>
      </p:sp>
    </p:spTree>
    <p:extLst>
      <p:ext uri="{BB962C8B-B14F-4D97-AF65-F5344CB8AC3E}">
        <p14:creationId xmlns:p14="http://schemas.microsoft.com/office/powerpoint/2010/main" val="414605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2B76E23-E21B-4C8E-8695-463B5A8C7352}" type="datetimeFigureOut">
              <a:rPr lang="de-DE"/>
              <a:pPr>
                <a:defRPr/>
              </a:pPr>
              <a:t>25.10.2016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CC4FB54-53AD-4577-8117-A8E228A7BD0B}" type="slidenum">
              <a:rPr lang="de-DE" altLang="de-DE"/>
              <a:pPr>
                <a:defRPr/>
              </a:pPr>
              <a:t>‹Nr.›</a:t>
            </a:fld>
            <a:endParaRPr lang="de-DE" altLang="de-DE"/>
          </a:p>
        </p:txBody>
      </p:sp>
    </p:spTree>
    <p:extLst>
      <p:ext uri="{BB962C8B-B14F-4D97-AF65-F5344CB8AC3E}">
        <p14:creationId xmlns:p14="http://schemas.microsoft.com/office/powerpoint/2010/main" val="371200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D635B51-DC20-43B0-90DC-9BD88080DA31}" type="datetimeFigureOut">
              <a:rPr lang="de-DE"/>
              <a:pPr>
                <a:defRPr/>
              </a:pPr>
              <a:t>25.10.2016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A632F4B-8080-4C8A-9C99-72F732F4DB35}" type="slidenum">
              <a:rPr lang="de-DE" altLang="de-DE"/>
              <a:pPr>
                <a:defRPr/>
              </a:pPr>
              <a:t>‹Nr.›</a:t>
            </a:fld>
            <a:endParaRPr lang="de-DE" altLang="de-DE"/>
          </a:p>
        </p:txBody>
      </p:sp>
    </p:spTree>
    <p:extLst>
      <p:ext uri="{BB962C8B-B14F-4D97-AF65-F5344CB8AC3E}">
        <p14:creationId xmlns:p14="http://schemas.microsoft.com/office/powerpoint/2010/main" val="32866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9185B4-6F9A-4746-8CDD-56AFB4726482}" type="datetimeFigureOut">
              <a:rPr lang="de-DE"/>
              <a:pPr>
                <a:defRPr/>
              </a:pPr>
              <a:t>25.10.2016</a:t>
            </a:fld>
            <a:endParaRPr lang="de-DE"/>
          </a:p>
        </p:txBody>
      </p:sp>
      <p:sp>
        <p:nvSpPr>
          <p:cNvPr id="6"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7"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296752A-4A75-442A-A8AE-62ECE07B3CF6}" type="slidenum">
              <a:rPr lang="de-DE" altLang="de-DE"/>
              <a:pPr>
                <a:defRPr/>
              </a:pPr>
              <a:t>‹Nr.›</a:t>
            </a:fld>
            <a:endParaRPr lang="de-DE" altLang="de-DE"/>
          </a:p>
        </p:txBody>
      </p:sp>
    </p:spTree>
    <p:extLst>
      <p:ext uri="{BB962C8B-B14F-4D97-AF65-F5344CB8AC3E}">
        <p14:creationId xmlns:p14="http://schemas.microsoft.com/office/powerpoint/2010/main" val="258147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A378F7D-552F-4A14-BA84-4B5FBD935E78}" type="datetimeFigureOut">
              <a:rPr lang="de-DE"/>
              <a:pPr>
                <a:defRPr/>
              </a:pPr>
              <a:t>25.10.2016</a:t>
            </a:fld>
            <a:endParaRPr lang="de-DE"/>
          </a:p>
        </p:txBody>
      </p:sp>
      <p:sp>
        <p:nvSpPr>
          <p:cNvPr id="8"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9"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9C86DA2-3E8B-4A2A-978E-3FA9B48B120F}" type="slidenum">
              <a:rPr lang="de-DE" altLang="de-DE"/>
              <a:pPr>
                <a:defRPr/>
              </a:pPr>
              <a:t>‹Nr.›</a:t>
            </a:fld>
            <a:endParaRPr lang="de-DE" altLang="de-DE"/>
          </a:p>
        </p:txBody>
      </p:sp>
    </p:spTree>
    <p:extLst>
      <p:ext uri="{BB962C8B-B14F-4D97-AF65-F5344CB8AC3E}">
        <p14:creationId xmlns:p14="http://schemas.microsoft.com/office/powerpoint/2010/main" val="170879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1B8A0BF-AB69-496E-82AA-3484FA880E93}" type="datetimeFigureOut">
              <a:rPr lang="de-DE"/>
              <a:pPr>
                <a:defRPr/>
              </a:pPr>
              <a:t>25.10.2016</a:t>
            </a:fld>
            <a:endParaRPr lang="de-DE"/>
          </a:p>
        </p:txBody>
      </p:sp>
      <p:sp>
        <p:nvSpPr>
          <p:cNvPr id="4"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5"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72E20BA-3A7E-4472-83BF-978DB262AACF}" type="slidenum">
              <a:rPr lang="de-DE" altLang="de-DE"/>
              <a:pPr>
                <a:defRPr/>
              </a:pPr>
              <a:t>‹Nr.›</a:t>
            </a:fld>
            <a:endParaRPr lang="de-DE" altLang="de-DE"/>
          </a:p>
        </p:txBody>
      </p:sp>
    </p:spTree>
    <p:extLst>
      <p:ext uri="{BB962C8B-B14F-4D97-AF65-F5344CB8AC3E}">
        <p14:creationId xmlns:p14="http://schemas.microsoft.com/office/powerpoint/2010/main" val="420076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DB881B0-5817-4B91-A155-6ACFA5E3B6B0}" type="datetimeFigureOut">
              <a:rPr lang="de-DE"/>
              <a:pPr>
                <a:defRPr/>
              </a:pPr>
              <a:t>25.10.2016</a:t>
            </a:fld>
            <a:endParaRPr lang="de-DE"/>
          </a:p>
        </p:txBody>
      </p:sp>
      <p:sp>
        <p:nvSpPr>
          <p:cNvPr id="3"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4"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FED1A-1F8A-42B6-ABC8-B3CD1DB928FB}" type="slidenum">
              <a:rPr lang="de-DE" altLang="de-DE"/>
              <a:pPr>
                <a:defRPr/>
              </a:pPr>
              <a:t>‹Nr.›</a:t>
            </a:fld>
            <a:endParaRPr lang="de-DE" altLang="de-DE"/>
          </a:p>
        </p:txBody>
      </p:sp>
    </p:spTree>
    <p:extLst>
      <p:ext uri="{BB962C8B-B14F-4D97-AF65-F5344CB8AC3E}">
        <p14:creationId xmlns:p14="http://schemas.microsoft.com/office/powerpoint/2010/main" val="165055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87EE710-D0A6-4D26-8EB7-557A76964DE2}" type="datetimeFigureOut">
              <a:rPr lang="de-DE"/>
              <a:pPr>
                <a:defRPr/>
              </a:pPr>
              <a:t>25.10.2016</a:t>
            </a:fld>
            <a:endParaRPr lang="de-DE"/>
          </a:p>
        </p:txBody>
      </p:sp>
      <p:sp>
        <p:nvSpPr>
          <p:cNvPr id="6"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7"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07FD8F-B48C-478A-9FD4-274FB2690558}" type="slidenum">
              <a:rPr lang="de-DE" altLang="de-DE"/>
              <a:pPr>
                <a:defRPr/>
              </a:pPr>
              <a:t>‹Nr.›</a:t>
            </a:fld>
            <a:endParaRPr lang="de-DE" altLang="de-DE"/>
          </a:p>
        </p:txBody>
      </p:sp>
    </p:spTree>
    <p:extLst>
      <p:ext uri="{BB962C8B-B14F-4D97-AF65-F5344CB8AC3E}">
        <p14:creationId xmlns:p14="http://schemas.microsoft.com/office/powerpoint/2010/main" val="179498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FC5702C-1589-4EB3-B49B-7702103D3C9A}" type="datetimeFigureOut">
              <a:rPr lang="de-DE"/>
              <a:pPr>
                <a:defRPr/>
              </a:pPr>
              <a:t>25.10.2016</a:t>
            </a:fld>
            <a:endParaRPr lang="de-DE"/>
          </a:p>
        </p:txBody>
      </p:sp>
      <p:sp>
        <p:nvSpPr>
          <p:cNvPr id="6"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7"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6233515-97A5-415B-A7D5-8DD0D3C24774}" type="slidenum">
              <a:rPr lang="de-DE" altLang="de-DE"/>
              <a:pPr>
                <a:defRPr/>
              </a:pPr>
              <a:t>‹Nr.›</a:t>
            </a:fld>
            <a:endParaRPr lang="de-DE" altLang="de-DE"/>
          </a:p>
        </p:txBody>
      </p:sp>
    </p:spTree>
    <p:extLst>
      <p:ext uri="{BB962C8B-B14F-4D97-AF65-F5344CB8AC3E}">
        <p14:creationId xmlns:p14="http://schemas.microsoft.com/office/powerpoint/2010/main" val="399724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7" name="Textplatzhalter 5"/>
          <p:cNvSpPr txBox="1">
            <a:spLocks/>
          </p:cNvSpPr>
          <p:nvPr userDrawn="1"/>
        </p:nvSpPr>
        <p:spPr>
          <a:xfrm>
            <a:off x="457200" y="6381576"/>
            <a:ext cx="8291513" cy="431800"/>
          </a:xfrm>
          <a:prstGeom prst="rect">
            <a:avLst/>
          </a:prstGeom>
        </p:spPr>
        <p:txBody>
          <a:bodyPr rtlCol="0">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de-DE" sz="1200" b="1" dirty="0" smtClean="0"/>
              <a:t>Referent:  Andreas Hartenfels, MdL, Landtagsfraktion BÜNDNIS 90/DIE GRÜNEN in Rheinland-Pfalz</a:t>
            </a:r>
          </a:p>
          <a:p>
            <a:pPr marL="0" indent="0" eaLnBrk="1" fontAlgn="auto" hangingPunct="1">
              <a:spcAft>
                <a:spcPts val="0"/>
              </a:spcAft>
              <a:buNone/>
              <a:defRPr/>
            </a:pPr>
            <a:r>
              <a:rPr lang="de-DE" sz="1200" b="1" dirty="0" smtClean="0"/>
              <a:t>25.</a:t>
            </a:r>
            <a:r>
              <a:rPr lang="de-DE" sz="1200" b="1" baseline="0" dirty="0" smtClean="0"/>
              <a:t> Oktober 2016</a:t>
            </a:r>
            <a:endParaRPr lang="de-DE" sz="1200" b="1" dirty="0" smtClean="0"/>
          </a:p>
          <a:p>
            <a:pPr eaLnBrk="1" fontAlgn="auto" hangingPunct="1">
              <a:spcAft>
                <a:spcPts val="0"/>
              </a:spcAft>
              <a:defRPr/>
            </a:pPr>
            <a:endParaRPr lang="de-DE" sz="1200" dirty="0" smtClean="0"/>
          </a:p>
        </p:txBody>
      </p:sp>
      <p:pic>
        <p:nvPicPr>
          <p:cNvPr id="8" name="Bild 1" descr="LT-logo_auf_weiß_email_"/>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98196" y="5809505"/>
            <a:ext cx="16383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feil nach rechts 8"/>
          <p:cNvSpPr/>
          <p:nvPr userDrawn="1"/>
        </p:nvSpPr>
        <p:spPr>
          <a:xfrm>
            <a:off x="539750" y="6165676"/>
            <a:ext cx="6264275" cy="142875"/>
          </a:xfrm>
          <a:prstGeom prst="rightArrow">
            <a:avLst/>
          </a:prstGeom>
          <a:solidFill>
            <a:srgbClr val="64AD03"/>
          </a:solidFill>
          <a:ln>
            <a:solidFill>
              <a:srgbClr val="63A4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0" name="Rechteck 9"/>
          <p:cNvSpPr/>
          <p:nvPr userDrawn="1"/>
        </p:nvSpPr>
        <p:spPr>
          <a:xfrm>
            <a:off x="468313" y="116632"/>
            <a:ext cx="7848600" cy="338137"/>
          </a:xfrm>
          <a:prstGeom prst="rect">
            <a:avLst/>
          </a:prstGeom>
        </p:spPr>
        <p:txBody>
          <a:bodyPr>
            <a:spAutoFit/>
          </a:bodyPr>
          <a:lstStyle/>
          <a:p>
            <a:pPr eaLnBrk="1" fontAlgn="auto" hangingPunct="1">
              <a:spcBef>
                <a:spcPts val="0"/>
              </a:spcBef>
              <a:spcAft>
                <a:spcPts val="0"/>
              </a:spcAft>
              <a:defRPr/>
            </a:pPr>
            <a:r>
              <a:rPr lang="de-DE" sz="1600" b="1" kern="0" dirty="0">
                <a:latin typeface="+mn-lt"/>
                <a:ea typeface="ＭＳ Ｐゴシック"/>
                <a:cs typeface="+mn-cs"/>
              </a:rPr>
              <a:t>Demographischer Wandel in Rheinland-Pfalz</a:t>
            </a:r>
            <a:endParaRPr lang="de-DE" sz="1600" kern="0" dirty="0">
              <a:latin typeface="+mn-lt"/>
              <a:ea typeface="ＭＳ Ｐゴシック"/>
              <a:cs typeface="+mn-cs"/>
            </a:endParaRPr>
          </a:p>
        </p:txBody>
      </p:sp>
      <p:sp>
        <p:nvSpPr>
          <p:cNvPr id="11" name="Pfeil nach rechts 10"/>
          <p:cNvSpPr/>
          <p:nvPr userDrawn="1"/>
        </p:nvSpPr>
        <p:spPr>
          <a:xfrm rot="10800000">
            <a:off x="4572000" y="188069"/>
            <a:ext cx="4248150" cy="144463"/>
          </a:xfrm>
          <a:prstGeom prst="rightArrow">
            <a:avLst/>
          </a:prstGeom>
          <a:solidFill>
            <a:srgbClr val="64AD03"/>
          </a:solidFill>
          <a:ln>
            <a:solidFill>
              <a:srgbClr val="63A4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hyperlink" Target="http://isim.rlp.de/staedte-und-gemeinden/staedtebauliche-erneuerung/soziale-stadt/" TargetMode="External"/><Relationship Id="rId2" Type="http://schemas.openxmlformats.org/officeDocument/2006/relationships/hyperlink" Target="http://isim.rlp.de/staedte-und-gemeinden/staedtebauliche-erneuerung/sanierungsprogramm/" TargetMode="External"/><Relationship Id="rId1" Type="http://schemas.openxmlformats.org/officeDocument/2006/relationships/slideLayout" Target="../slideLayouts/slideLayout7.xml"/><Relationship Id="rId6" Type="http://schemas.openxmlformats.org/officeDocument/2006/relationships/hyperlink" Target="http://www.isim.rlp.de/staedte-und-gemeinden/staedtebauliche-erneuerung/aktive-stadtzentren/" TargetMode="External"/><Relationship Id="rId5" Type="http://schemas.openxmlformats.org/officeDocument/2006/relationships/hyperlink" Target="http://isim.rlp.de/staedte-und-gemeinden/staedtebauliche-erneuerung/historische-stadtbereiche/" TargetMode="External"/><Relationship Id="rId4" Type="http://schemas.openxmlformats.org/officeDocument/2006/relationships/hyperlink" Target="http://isim.rlp.de/staedte-und-gemeinden/staedtebauliche-erneuerung/stadtumba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hteck 7"/>
          <p:cNvSpPr>
            <a:spLocks noChangeArrowheads="1"/>
          </p:cNvSpPr>
          <p:nvPr/>
        </p:nvSpPr>
        <p:spPr bwMode="auto">
          <a:xfrm>
            <a:off x="539750" y="2708275"/>
            <a:ext cx="8280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de-DE" altLang="de-DE" sz="4400" dirty="0"/>
              <a:t>„Demographischer Wandel – Chancen für die Region“</a:t>
            </a:r>
            <a:r>
              <a:rPr lang="de-DE" altLang="de-DE" sz="4400" b="1" dirty="0"/>
              <a:t/>
            </a:r>
            <a:br>
              <a:rPr lang="de-DE" altLang="de-DE" sz="4400" b="1" dirty="0"/>
            </a:br>
            <a:r>
              <a:rPr lang="de-DE" altLang="de-DE" sz="4400" dirty="0"/>
              <a:t>am Beispiel </a:t>
            </a:r>
            <a:r>
              <a:rPr lang="de-DE" altLang="de-DE" sz="4400" dirty="0" smtClean="0"/>
              <a:t>LK Germersheim</a:t>
            </a:r>
            <a:endParaRPr lang="de-DE" altLang="de-DE" sz="4400"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a:spLocks noChangeArrowheads="1"/>
          </p:cNvSpPr>
          <p:nvPr/>
        </p:nvSpPr>
        <p:spPr bwMode="auto">
          <a:xfrm>
            <a:off x="468313" y="836613"/>
            <a:ext cx="7848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400" b="1" dirty="0"/>
              <a:t>„Nachhaltige Entwicklung der Lebensqualität mit den Menschen </a:t>
            </a:r>
            <a:r>
              <a:rPr lang="de-DE" altLang="de-DE" sz="2400" b="1" dirty="0" smtClean="0"/>
              <a:t>im Landkreis Germersheim“ </a:t>
            </a:r>
            <a:endParaRPr lang="de-DE" altLang="de-DE" sz="2400" b="1" dirty="0"/>
          </a:p>
          <a:p>
            <a:pPr eaLnBrk="1" hangingPunct="1">
              <a:spcBef>
                <a:spcPct val="0"/>
              </a:spcBef>
              <a:buFontTx/>
              <a:buNone/>
            </a:pPr>
            <a:endParaRPr lang="de-DE" altLang="de-DE" sz="2400" b="1" dirty="0"/>
          </a:p>
          <a:p>
            <a:pPr eaLnBrk="1" hangingPunct="1">
              <a:spcBef>
                <a:spcPct val="0"/>
              </a:spcBef>
              <a:buFont typeface="Wingdings" panose="05000000000000000000" pitchFamily="2" charset="2"/>
              <a:buChar char="Ø"/>
            </a:pPr>
            <a:r>
              <a:rPr lang="de-DE" altLang="de-DE" sz="2000" b="1" dirty="0"/>
              <a:t> Perspektiven für eine älter werdende Stadtbevölkerung (betreutes Wohnen, generationsübergreifende Wohnprojekte, barrierefreie Stadt)</a:t>
            </a:r>
          </a:p>
          <a:p>
            <a:pPr eaLnBrk="1" hangingPunct="1">
              <a:spcBef>
                <a:spcPct val="0"/>
              </a:spcBef>
              <a:buFontTx/>
              <a:buNone/>
            </a:pPr>
            <a:endParaRPr lang="de-DE" altLang="de-DE" sz="2000" b="1" dirty="0"/>
          </a:p>
          <a:p>
            <a:pPr eaLnBrk="1" hangingPunct="1">
              <a:spcBef>
                <a:spcPct val="0"/>
              </a:spcBef>
              <a:buFont typeface="Wingdings" panose="05000000000000000000" pitchFamily="2" charset="2"/>
              <a:buChar char="Ø"/>
            </a:pPr>
            <a:r>
              <a:rPr lang="de-DE" altLang="de-DE" sz="2000" b="1" dirty="0"/>
              <a:t> gezielte Angebote für junge Familien (Bestandsreduzierungen für modernes Wohnen, kurze Wege, soziale Angebote, gute Bildungsangebote)</a:t>
            </a:r>
          </a:p>
          <a:p>
            <a:pPr eaLnBrk="1" hangingPunct="1">
              <a:spcBef>
                <a:spcPct val="0"/>
              </a:spcBef>
              <a:buFontTx/>
              <a:buNone/>
            </a:pPr>
            <a:endParaRPr lang="de-DE" altLang="de-DE" sz="2000" b="1" dirty="0"/>
          </a:p>
          <a:p>
            <a:pPr eaLnBrk="1" hangingPunct="1">
              <a:spcBef>
                <a:spcPct val="0"/>
              </a:spcBef>
              <a:buFont typeface="Wingdings" panose="05000000000000000000" pitchFamily="2" charset="2"/>
              <a:buChar char="Ø"/>
            </a:pPr>
            <a:r>
              <a:rPr lang="de-DE" altLang="de-DE" sz="2000" b="1" dirty="0"/>
              <a:t> Wirtschaftliche Weiterentwicklung mit den Ressourcen der Stadt und der Region (kleine Wirtschaftskreisläufe, vielfältige Raumnutzungsangebote, Bestandspflege) </a:t>
            </a:r>
          </a:p>
          <a:p>
            <a:pPr eaLnBrk="1" hangingPunct="1">
              <a:spcBef>
                <a:spcPct val="0"/>
              </a:spcBef>
              <a:buFontTx/>
              <a:buNone/>
            </a:pPr>
            <a:endParaRPr lang="de-DE" altLang="de-DE" sz="2000" b="1" dirty="0"/>
          </a:p>
          <a:p>
            <a:pPr eaLnBrk="1" hangingPunct="1">
              <a:spcBef>
                <a:spcPct val="0"/>
              </a:spcBef>
              <a:buFont typeface="Wingdings" panose="05000000000000000000" pitchFamily="2" charset="2"/>
              <a:buChar char="Ø"/>
            </a:pPr>
            <a:r>
              <a:rPr lang="de-DE" altLang="de-DE" sz="2000" b="1" dirty="0"/>
              <a:t> Drohendem Leerstand frühzeitig begegnen</a:t>
            </a:r>
            <a:endParaRPr lang="de-DE" altLang="de-DE" sz="2000" b="1"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blinds(horizontal)">
                                      <p:cBhvr>
                                        <p:cTn id="7" dur="500"/>
                                        <p:tgtEl>
                                          <p:spTgt spid="1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4" end="4"/>
                                            </p:txEl>
                                          </p:spTgt>
                                        </p:tgtEl>
                                        <p:attrNameLst>
                                          <p:attrName>style.visibility</p:attrName>
                                        </p:attrNameLst>
                                      </p:cBhvr>
                                      <p:to>
                                        <p:strVal val="visible"/>
                                      </p:to>
                                    </p:set>
                                    <p:animEffect transition="in" filter="blinds(horizontal)">
                                      <p:cBhvr>
                                        <p:cTn id="12" dur="500"/>
                                        <p:tgtEl>
                                          <p:spTgt spid="1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animEffect transition="in" filter="blinds(horizontal)">
                                      <p:cBhvr>
                                        <p:cTn id="17" dur="500"/>
                                        <p:tgtEl>
                                          <p:spTgt spid="14">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8" end="8"/>
                                            </p:txEl>
                                          </p:spTgt>
                                        </p:tgtEl>
                                        <p:attrNameLst>
                                          <p:attrName>style.visibility</p:attrName>
                                        </p:attrNameLst>
                                      </p:cBhvr>
                                      <p:to>
                                        <p:strVal val="visible"/>
                                      </p:to>
                                    </p:set>
                                    <p:animEffect transition="in" filter="blinds(horizontal)">
                                      <p:cBhvr>
                                        <p:cTn id="22"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p:cNvPicPr>
            <a:picLocks noChangeAspect="1" noChangeArrowheads="1"/>
          </p:cNvPicPr>
          <p:nvPr/>
        </p:nvPicPr>
        <p:blipFill>
          <a:blip r:embed="rId2">
            <a:extLst>
              <a:ext uri="{28A0092B-C50C-407E-A947-70E740481C1C}">
                <a14:useLocalDpi xmlns:a14="http://schemas.microsoft.com/office/drawing/2010/main" val="0"/>
              </a:ext>
            </a:extLst>
          </a:blip>
          <a:srcRect b="2631"/>
          <a:stretch>
            <a:fillRect/>
          </a:stretch>
        </p:blipFill>
        <p:spPr bwMode="auto">
          <a:xfrm>
            <a:off x="250825" y="1296988"/>
            <a:ext cx="5400675"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3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565400"/>
            <a:ext cx="3887788"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321" name="Picture 9"/>
          <p:cNvPicPr>
            <a:picLocks noChangeAspect="1" noChangeArrowheads="1"/>
          </p:cNvPicPr>
          <p:nvPr/>
        </p:nvPicPr>
        <p:blipFill>
          <a:blip r:embed="rId4">
            <a:extLst>
              <a:ext uri="{28A0092B-C50C-407E-A947-70E740481C1C}">
                <a14:useLocalDpi xmlns:a14="http://schemas.microsoft.com/office/drawing/2010/main" val="0"/>
              </a:ext>
            </a:extLst>
          </a:blip>
          <a:srcRect t="64124" r="54839"/>
          <a:stretch>
            <a:fillRect/>
          </a:stretch>
        </p:blipFill>
        <p:spPr bwMode="auto">
          <a:xfrm>
            <a:off x="6516688" y="1412875"/>
            <a:ext cx="20161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22" name="Rechteck 9"/>
          <p:cNvSpPr>
            <a:spLocks noChangeArrowheads="1"/>
          </p:cNvSpPr>
          <p:nvPr/>
        </p:nvSpPr>
        <p:spPr bwMode="auto">
          <a:xfrm>
            <a:off x="250825" y="620713"/>
            <a:ext cx="8569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1800" b="1">
                <a:ea typeface="SimSun" panose="02010600030101010101" pitchFamily="2" charset="-122"/>
              </a:rPr>
              <a:t>Landespolitische Instrumente und Perspektiven – Darstellung der Ausgangssituation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813"/>
            <a:ext cx="8208963"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0"/>
          <p:cNvPicPr>
            <a:picLocks noChangeAspect="1" noChangeArrowheads="1"/>
          </p:cNvPicPr>
          <p:nvPr/>
        </p:nvPicPr>
        <p:blipFill>
          <a:blip r:embed="rId3">
            <a:extLst>
              <a:ext uri="{28A0092B-C50C-407E-A947-70E740481C1C}">
                <a14:useLocalDpi xmlns:a14="http://schemas.microsoft.com/office/drawing/2010/main" val="0"/>
              </a:ext>
            </a:extLst>
          </a:blip>
          <a:srcRect l="67938" t="81380" r="3842" b="4784"/>
          <a:stretch>
            <a:fillRect/>
          </a:stretch>
        </p:blipFill>
        <p:spPr bwMode="auto">
          <a:xfrm>
            <a:off x="5795963" y="3573463"/>
            <a:ext cx="2989262"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10"/>
          <p:cNvSpPr txBox="1">
            <a:spLocks noChangeArrowheads="1"/>
          </p:cNvSpPr>
          <p:nvPr/>
        </p:nvSpPr>
        <p:spPr bwMode="auto">
          <a:xfrm>
            <a:off x="468313" y="908050"/>
            <a:ext cx="2303462" cy="369888"/>
          </a:xfrm>
          <a:prstGeom prst="rect">
            <a:avLst/>
          </a:prstGeom>
          <a:solidFill>
            <a:schemeClr val="bg1"/>
          </a:solidFill>
          <a:ln w="19050" algn="ctr">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de-DE" altLang="de-DE" sz="1800" b="1"/>
              <a:t>Drohende Leerstände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8"/>
          <p:cNvPicPr>
            <a:picLocks noChangeAspect="1" noChangeArrowheads="1"/>
          </p:cNvPicPr>
          <p:nvPr/>
        </p:nvPicPr>
        <p:blipFill>
          <a:blip r:embed="rId2">
            <a:extLst>
              <a:ext uri="{28A0092B-C50C-407E-A947-70E740481C1C}">
                <a14:useLocalDpi xmlns:a14="http://schemas.microsoft.com/office/drawing/2010/main" val="0"/>
              </a:ext>
            </a:extLst>
          </a:blip>
          <a:srcRect b="32442"/>
          <a:stretch>
            <a:fillRect/>
          </a:stretch>
        </p:blipFill>
        <p:spPr bwMode="auto">
          <a:xfrm>
            <a:off x="358775" y="512763"/>
            <a:ext cx="5741988"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233488"/>
            <a:ext cx="2786062"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3392488"/>
            <a:ext cx="2436813"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358775" y="2348880"/>
            <a:ext cx="1476921" cy="1043608"/>
          </a:xfrm>
          <a:prstGeom prst="rect">
            <a:avLst/>
          </a:prstGeom>
          <a:solidFill>
            <a:schemeClr val="bg1"/>
          </a:solidFill>
        </p:spPr>
        <p:txBody>
          <a:bodyPr wrap="square" rtlCol="0">
            <a:spAutoFit/>
          </a:bodyPr>
          <a:lstStyle/>
          <a:p>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hteck 11"/>
          <p:cNvSpPr>
            <a:spLocks noChangeArrowheads="1"/>
          </p:cNvSpPr>
          <p:nvPr/>
        </p:nvSpPr>
        <p:spPr bwMode="auto">
          <a:xfrm>
            <a:off x="395288" y="549275"/>
            <a:ext cx="84248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1"/>
              <a:t>Städtebauliche Erneuerung – Städtebauförderung</a:t>
            </a:r>
          </a:p>
          <a:p>
            <a:pPr eaLnBrk="1" hangingPunct="1">
              <a:spcBef>
                <a:spcPct val="0"/>
              </a:spcBef>
              <a:buFontTx/>
              <a:buNone/>
            </a:pPr>
            <a:r>
              <a:rPr lang="de-DE" altLang="de-DE" sz="1400"/>
              <a:t>Aus 8 Teilprogrammen werden 2015 insbesondere für gebietsbezogene kommunale Vorhaben Städtebauförderungsmittel zur Verfügung gestellt (§ 18 Ab s. 1 Nr.11 i.V.m. § 2 Abs. 1 Nr. 2 und Abs. 3 LFAG). </a:t>
            </a:r>
          </a:p>
        </p:txBody>
      </p:sp>
      <p:sp>
        <p:nvSpPr>
          <p:cNvPr id="17416" name="Rechteck 9"/>
          <p:cNvSpPr>
            <a:spLocks noChangeArrowheads="1"/>
          </p:cNvSpPr>
          <p:nvPr/>
        </p:nvSpPr>
        <p:spPr bwMode="auto">
          <a:xfrm>
            <a:off x="539750" y="1412875"/>
            <a:ext cx="82804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1"/>
              <a:t>Gebietsbezogene Städtebauförderungsprogramme:</a:t>
            </a:r>
            <a:endParaRPr lang="de-DE" altLang="de-DE" sz="1400"/>
          </a:p>
          <a:p>
            <a:pPr eaLnBrk="1" hangingPunct="1">
              <a:spcBef>
                <a:spcPct val="0"/>
              </a:spcBef>
              <a:buFontTx/>
              <a:buNone/>
            </a:pPr>
            <a:r>
              <a:rPr lang="de-DE" altLang="de-DE" sz="1400"/>
              <a:t>1. Das </a:t>
            </a:r>
            <a:r>
              <a:rPr lang="de-DE" altLang="de-DE" sz="1400" b="1">
                <a:hlinkClick r:id="rId2" tooltip="Link wird im gleichen Browserfenster geöffnet"/>
              </a:rPr>
              <a:t>Sanierungsprogramm</a:t>
            </a:r>
            <a:r>
              <a:rPr lang="de-DE" altLang="de-DE" sz="1400"/>
              <a:t> (§ 142 BauGB) dient der Entwicklung von Stadt- und Ortskernen, aber auch anderen zentrumsnahen Gemeindegebieten mit </a:t>
            </a:r>
            <a:r>
              <a:rPr lang="de-DE" altLang="de-DE" sz="1400" b="1"/>
              <a:t>gebietsbezogenen städtebaulichen Missständen</a:t>
            </a:r>
            <a:r>
              <a:rPr lang="de-DE" altLang="de-DE" sz="1400"/>
              <a:t>.</a:t>
            </a:r>
          </a:p>
          <a:p>
            <a:pPr eaLnBrk="1" hangingPunct="1">
              <a:spcBef>
                <a:spcPct val="0"/>
              </a:spcBef>
              <a:buFontTx/>
              <a:buNone/>
            </a:pPr>
            <a:r>
              <a:rPr lang="de-DE" altLang="de-DE" sz="1400"/>
              <a:t>2. Das Programm </a:t>
            </a:r>
            <a:r>
              <a:rPr lang="de-DE" altLang="de-DE" sz="1400" b="1">
                <a:hlinkClick r:id="rId3" tooltip="Link wird im gleichen Browserfenster geöffnet"/>
              </a:rPr>
              <a:t>Soziale Stadt - Investitionen im Quartier</a:t>
            </a:r>
            <a:r>
              <a:rPr lang="de-DE" altLang="de-DE" sz="1400"/>
              <a:t> (§§ 171e, 142 BauGB) dient der Entwicklung von Stadt- und Ortsbereichen, in denen </a:t>
            </a:r>
            <a:r>
              <a:rPr lang="de-DE" altLang="de-DE" sz="1400" b="1"/>
              <a:t>verschärfte soziale sowie wirtschaftliche und städtebauliche</a:t>
            </a:r>
            <a:r>
              <a:rPr lang="de-DE" altLang="de-DE" sz="1400"/>
              <a:t> Probleme bestehen und die deshalb einen besonderen Entwicklungsbedarf haben.</a:t>
            </a:r>
          </a:p>
          <a:p>
            <a:pPr eaLnBrk="1" hangingPunct="1">
              <a:spcBef>
                <a:spcPct val="0"/>
              </a:spcBef>
              <a:buFontTx/>
              <a:buNone/>
            </a:pPr>
            <a:r>
              <a:rPr lang="de-DE" altLang="de-DE" sz="1400"/>
              <a:t>3. Das Programm </a:t>
            </a:r>
            <a:r>
              <a:rPr lang="de-DE" altLang="de-DE" sz="1400" b="1">
                <a:hlinkClick r:id="rId4" tooltip="Link wird im gleichen Browserfenster geöffnet"/>
              </a:rPr>
              <a:t>Stadtumbau</a:t>
            </a:r>
            <a:r>
              <a:rPr lang="de-DE" altLang="de-DE" sz="1400" b="1"/>
              <a:t> </a:t>
            </a:r>
            <a:r>
              <a:rPr lang="de-DE" altLang="de-DE" sz="1400"/>
              <a:t>(§§ 142, 171b, 172 BauGB) dient der Entwicklung von Stadt- und Ortsbereichen oder Gewerbestandorten, die als Folge der demographischen und wirtschaftlichen Entwicklung von </a:t>
            </a:r>
            <a:r>
              <a:rPr lang="de-DE" altLang="de-DE" sz="1400" b="1"/>
              <a:t>erheblichen städtebaulichen oder wirtschaftsstrukturellen Funktionsverlusten</a:t>
            </a:r>
            <a:r>
              <a:rPr lang="de-DE" altLang="de-DE" sz="1400"/>
              <a:t> bedroht oder betroffen sind und einen besonderen wirtschaftlichen oder technologischen Erneuerungs- und Entwicklungsbedarf haben. </a:t>
            </a:r>
            <a:r>
              <a:rPr lang="de-DE" altLang="de-DE" sz="1400" i="1"/>
              <a:t>(hoher Umbaubedarf)</a:t>
            </a:r>
          </a:p>
          <a:p>
            <a:pPr eaLnBrk="1" hangingPunct="1">
              <a:spcBef>
                <a:spcPct val="0"/>
              </a:spcBef>
              <a:buFontTx/>
              <a:buNone/>
            </a:pPr>
            <a:r>
              <a:rPr lang="de-DE" altLang="de-DE" sz="1400"/>
              <a:t>4. Das Programm </a:t>
            </a:r>
            <a:r>
              <a:rPr lang="de-DE" altLang="de-DE" sz="1400" b="1">
                <a:hlinkClick r:id="rId5" tooltip="Link wird im gleichen Browserfenster geöffnet"/>
              </a:rPr>
              <a:t>Historische Stadtbereiche - Städtebaulicher Denkmalschutz</a:t>
            </a:r>
            <a:r>
              <a:rPr lang="de-DE" altLang="de-DE" sz="1400"/>
              <a:t> (§§ 172, 142 BauGB) dient der </a:t>
            </a:r>
            <a:r>
              <a:rPr lang="de-DE" altLang="de-DE" sz="1400" b="1"/>
              <a:t>Erneuerung von innerstädtischen Gebieten</a:t>
            </a:r>
            <a:r>
              <a:rPr lang="de-DE" altLang="de-DE" sz="1400"/>
              <a:t>, um insbesondere </a:t>
            </a:r>
            <a:r>
              <a:rPr lang="de-DE" altLang="de-DE" sz="1400" b="1"/>
              <a:t>historische Stadtkerne</a:t>
            </a:r>
            <a:r>
              <a:rPr lang="de-DE" altLang="de-DE" sz="1400"/>
              <a:t> mit denkmalwerter Bausubstanz auf breiter Grundlage zu sichern und zu erhalten.</a:t>
            </a:r>
          </a:p>
          <a:p>
            <a:pPr eaLnBrk="1" hangingPunct="1">
              <a:spcBef>
                <a:spcPct val="0"/>
              </a:spcBef>
              <a:buFontTx/>
              <a:buNone/>
            </a:pPr>
            <a:r>
              <a:rPr lang="de-DE" altLang="de-DE" sz="1400"/>
              <a:t>5. </a:t>
            </a:r>
            <a:r>
              <a:rPr lang="de-DE" altLang="de-DE" sz="1400">
                <a:ea typeface="Arial Unicode MS" panose="020B0604020202020204" pitchFamily="34" charset="-128"/>
                <a:cs typeface="Arial Unicode MS" panose="020B0604020202020204" pitchFamily="34" charset="-128"/>
              </a:rPr>
              <a:t>Das Programm </a:t>
            </a:r>
            <a:r>
              <a:rPr lang="de-DE" altLang="de-DE" sz="1400" b="1">
                <a:ea typeface="Arial Unicode MS" panose="020B0604020202020204" pitchFamily="34" charset="-128"/>
                <a:cs typeface="Arial Unicode MS" panose="020B0604020202020204" pitchFamily="34" charset="-128"/>
                <a:hlinkClick r:id="rId6" tooltip="Link wird im gleichen Browserfenster geöffnet"/>
              </a:rPr>
              <a:t>Aktive Stadtzentren</a:t>
            </a:r>
            <a:r>
              <a:rPr lang="de-DE" altLang="de-DE" sz="1400">
                <a:ea typeface="Arial Unicode MS" panose="020B0604020202020204" pitchFamily="34" charset="-128"/>
                <a:cs typeface="Arial Unicode MS" panose="020B0604020202020204" pitchFamily="34" charset="-128"/>
                <a:hlinkClick r:id="rId6" tooltip="Link wird im gleichen Browserfenster geöffnet"/>
              </a:rPr>
              <a:t> </a:t>
            </a:r>
            <a:r>
              <a:rPr lang="de-DE" altLang="de-DE" sz="1400">
                <a:ea typeface="Arial Unicode MS" panose="020B0604020202020204" pitchFamily="34" charset="-128"/>
                <a:cs typeface="Arial Unicode MS" panose="020B0604020202020204" pitchFamily="34" charset="-128"/>
              </a:rPr>
              <a:t>(§§142, 171b, 171b Abs. 2, 172 BauGB) dient der Entwicklung von </a:t>
            </a:r>
            <a:r>
              <a:rPr lang="de-DE" altLang="de-DE" sz="1400" b="1">
                <a:ea typeface="Arial Unicode MS" panose="020B0604020202020204" pitchFamily="34" charset="-128"/>
                <a:cs typeface="Arial Unicode MS" panose="020B0604020202020204" pitchFamily="34" charset="-128"/>
              </a:rPr>
              <a:t>Funktionsverlusten bedrohter zentraler Versorgungsbereiche</a:t>
            </a:r>
            <a:r>
              <a:rPr lang="de-DE" altLang="de-DE" sz="1400">
                <a:ea typeface="Arial Unicode MS" panose="020B0604020202020204" pitchFamily="34" charset="-128"/>
                <a:cs typeface="Arial Unicode MS" panose="020B0604020202020204" pitchFamily="34" charset="-128"/>
              </a:rPr>
              <a:t>, die als Standorte für Wirtschaft und Kultur sowie als Orte zum Wohnen, Arbeiten und Leben erhalten und entwickelt werden sollen. </a:t>
            </a:r>
            <a:r>
              <a:rPr lang="de-DE" altLang="de-DE" sz="1400" i="1">
                <a:ea typeface="Arial Unicode MS" panose="020B0604020202020204" pitchFamily="34" charset="-128"/>
                <a:cs typeface="Arial Unicode MS" panose="020B0604020202020204" pitchFamily="34" charset="-128"/>
              </a:rPr>
              <a:t>(Bestandssicherung der Grundstruktur)</a:t>
            </a:r>
          </a:p>
          <a:p>
            <a:pPr eaLnBrk="1" hangingPunct="1">
              <a:spcBef>
                <a:spcPct val="0"/>
              </a:spcBef>
              <a:buFontTx/>
              <a:buNone/>
            </a:pPr>
            <a:endParaRPr lang="de-DE" altLang="de-DE" sz="1400">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hteck 9"/>
          <p:cNvSpPr>
            <a:spLocks noChangeArrowheads="1"/>
          </p:cNvSpPr>
          <p:nvPr/>
        </p:nvSpPr>
        <p:spPr bwMode="auto">
          <a:xfrm>
            <a:off x="684213" y="620713"/>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1800" b="1">
                <a:ea typeface="SimSun" panose="02010600030101010101" pitchFamily="2" charset="-122"/>
              </a:rPr>
              <a:t>Landespolitische Instrumente und Perspektiven – Programmstruktur</a:t>
            </a:r>
          </a:p>
        </p:txBody>
      </p:sp>
      <p:sp>
        <p:nvSpPr>
          <p:cNvPr id="18440" name="Rechteck 10"/>
          <p:cNvSpPr>
            <a:spLocks noChangeArrowheads="1"/>
          </p:cNvSpPr>
          <p:nvPr/>
        </p:nvSpPr>
        <p:spPr bwMode="auto">
          <a:xfrm>
            <a:off x="539750" y="1125538"/>
            <a:ext cx="806450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600" b="1" dirty="0">
                <a:latin typeface="Arial" panose="020B0604020202020204" pitchFamily="34" charset="0"/>
              </a:rPr>
              <a:t>Programm Stadtumbau </a:t>
            </a:r>
          </a:p>
          <a:p>
            <a:pPr eaLnBrk="1" hangingPunct="1">
              <a:spcBef>
                <a:spcPct val="0"/>
              </a:spcBef>
              <a:buFontTx/>
              <a:buNone/>
            </a:pPr>
            <a:r>
              <a:rPr lang="de-DE" altLang="de-DE" sz="1600" b="1" dirty="0">
                <a:latin typeface="Arial" panose="020B0604020202020204" pitchFamily="34" charset="0"/>
              </a:rPr>
              <a:t/>
            </a:r>
            <a:br>
              <a:rPr lang="de-DE" altLang="de-DE" sz="1600" b="1" dirty="0">
                <a:latin typeface="Arial" panose="020B0604020202020204" pitchFamily="34" charset="0"/>
              </a:rPr>
            </a:br>
            <a:r>
              <a:rPr lang="de-DE" altLang="de-DE" sz="1600" b="1" dirty="0">
                <a:latin typeface="Arial" panose="020B0604020202020204" pitchFamily="34" charset="0"/>
              </a:rPr>
              <a:t>Förderzweck:</a:t>
            </a:r>
            <a:r>
              <a:rPr lang="de-DE" altLang="de-DE" sz="1600" dirty="0">
                <a:latin typeface="Arial" panose="020B0604020202020204" pitchFamily="34" charset="0"/>
              </a:rPr>
              <a:t/>
            </a:r>
            <a:br>
              <a:rPr lang="de-DE" altLang="de-DE" sz="1600" dirty="0">
                <a:latin typeface="Arial" panose="020B0604020202020204" pitchFamily="34" charset="0"/>
              </a:rPr>
            </a:br>
            <a:r>
              <a:rPr lang="de-DE" altLang="de-DE" sz="1600" dirty="0">
                <a:latin typeface="Arial" panose="020B0604020202020204" pitchFamily="34" charset="0"/>
              </a:rPr>
              <a:t>Städtebauliche Anpassungsmaßnahmen in Gebieten, die von erheblichen städtebaulichen oder wirtschaftsstrukturellen Funktionsverlusten bedroht oder betroffen sind, zur Herstellung nachhaltiger städtebaulicher, wirtschaftlicher oder technologischer Strukturen und zur Stärkung der Innenstadtbereiche.</a:t>
            </a:r>
          </a:p>
          <a:p>
            <a:pPr eaLnBrk="1" hangingPunct="1">
              <a:spcBef>
                <a:spcPct val="0"/>
              </a:spcBef>
              <a:buFontTx/>
              <a:buNone/>
            </a:pPr>
            <a:endParaRPr lang="de-DE" altLang="de-DE" sz="1600" b="1" dirty="0">
              <a:latin typeface="Arial" panose="020B0604020202020204" pitchFamily="34" charset="0"/>
            </a:endParaRPr>
          </a:p>
          <a:p>
            <a:pPr eaLnBrk="1" hangingPunct="1">
              <a:spcBef>
                <a:spcPct val="0"/>
              </a:spcBef>
              <a:buFontTx/>
              <a:buNone/>
            </a:pPr>
            <a:r>
              <a:rPr lang="de-DE" altLang="de-DE" sz="1600" b="1" dirty="0">
                <a:latin typeface="Arial" panose="020B0604020202020204" pitchFamily="34" charset="0"/>
              </a:rPr>
              <a:t>Zielgruppe:</a:t>
            </a:r>
          </a:p>
          <a:p>
            <a:pPr eaLnBrk="1" hangingPunct="1">
              <a:spcBef>
                <a:spcPct val="0"/>
              </a:spcBef>
              <a:buFontTx/>
              <a:buNone/>
            </a:pPr>
            <a:r>
              <a:rPr lang="de-DE" altLang="de-DE" sz="1600" dirty="0">
                <a:latin typeface="Arial" panose="020B0604020202020204" pitchFamily="34" charset="0"/>
              </a:rPr>
              <a:t>Oberzentren, Mittelzentren mit innerstädtischen Bereichen und Brach- und Konversionsflächen mit besonderem Erneuerungsbedarf</a:t>
            </a:r>
          </a:p>
          <a:p>
            <a:pPr eaLnBrk="1" hangingPunct="1">
              <a:spcBef>
                <a:spcPct val="0"/>
              </a:spcBef>
              <a:buFontTx/>
              <a:buNone/>
            </a:pPr>
            <a:r>
              <a:rPr lang="de-DE" altLang="de-DE" sz="1600" dirty="0">
                <a:latin typeface="Arial" panose="020B0604020202020204" pitchFamily="34" charset="0"/>
              </a:rPr>
              <a:t> </a:t>
            </a:r>
          </a:p>
          <a:p>
            <a:pPr eaLnBrk="1" hangingPunct="1">
              <a:spcBef>
                <a:spcPct val="0"/>
              </a:spcBef>
              <a:buFontTx/>
              <a:buNone/>
            </a:pPr>
            <a:r>
              <a:rPr lang="de-DE" altLang="de-DE" sz="1600" b="1" dirty="0">
                <a:latin typeface="Arial" panose="020B0604020202020204" pitchFamily="34" charset="0"/>
              </a:rPr>
              <a:t>Umfang 2014:</a:t>
            </a:r>
            <a:r>
              <a:rPr lang="de-DE" altLang="de-DE" sz="1600" dirty="0">
                <a:latin typeface="Arial" panose="020B0604020202020204" pitchFamily="34" charset="0"/>
              </a:rPr>
              <a:t> 23 Fördermaßnahmen</a:t>
            </a:r>
          </a:p>
          <a:p>
            <a:pPr eaLnBrk="1" hangingPunct="1">
              <a:spcBef>
                <a:spcPct val="0"/>
              </a:spcBef>
              <a:buFontTx/>
              <a:buNone/>
            </a:pPr>
            <a:r>
              <a:rPr lang="de-DE" altLang="de-DE" sz="1600" b="1" dirty="0">
                <a:latin typeface="Arial" panose="020B0604020202020204" pitchFamily="34" charset="0"/>
              </a:rPr>
              <a:t>Volumen 2014:</a:t>
            </a:r>
            <a:r>
              <a:rPr lang="de-DE" altLang="de-DE" sz="1600" dirty="0">
                <a:latin typeface="Arial" panose="020B0604020202020204" pitchFamily="34" charset="0"/>
              </a:rPr>
              <a:t> 14,5 Mio. €</a:t>
            </a:r>
          </a:p>
          <a:p>
            <a:pPr eaLnBrk="1" hangingPunct="1">
              <a:spcBef>
                <a:spcPct val="0"/>
              </a:spcBef>
              <a:buFontTx/>
              <a:buNone/>
            </a:pPr>
            <a:r>
              <a:rPr lang="de-DE" altLang="de-DE" sz="1600" dirty="0">
                <a:latin typeface="Arial" panose="020B0604020202020204" pitchFamily="34" charset="0"/>
              </a:rPr>
              <a:t> </a:t>
            </a:r>
          </a:p>
          <a:p>
            <a:pPr eaLnBrk="1" hangingPunct="1">
              <a:spcBef>
                <a:spcPct val="0"/>
              </a:spcBef>
              <a:buFontTx/>
              <a:buNone/>
            </a:pPr>
            <a:r>
              <a:rPr lang="de-DE" altLang="de-DE" sz="1600" b="1" dirty="0">
                <a:latin typeface="Arial" panose="020B0604020202020204" pitchFamily="34" charset="0"/>
              </a:rPr>
              <a:t>Beispiele: </a:t>
            </a:r>
          </a:p>
          <a:p>
            <a:pPr eaLnBrk="1" hangingPunct="1">
              <a:spcBef>
                <a:spcPct val="0"/>
              </a:spcBef>
              <a:buFontTx/>
              <a:buNone/>
            </a:pPr>
            <a:r>
              <a:rPr lang="de-DE" altLang="de-DE" sz="1600" dirty="0" err="1">
                <a:latin typeface="Arial" panose="020B0604020202020204" pitchFamily="34" charset="0"/>
              </a:rPr>
              <a:t>Emmelshausen</a:t>
            </a:r>
            <a:r>
              <a:rPr lang="de-DE" altLang="de-DE" sz="1600" dirty="0">
                <a:latin typeface="Arial" panose="020B0604020202020204" pitchFamily="34" charset="0"/>
              </a:rPr>
              <a:t>, Frankenthal, Kaiserslautern, Koblenz, Ludwigshafen, Saarburg, Trier, Zweibrücken, Worms</a:t>
            </a:r>
          </a:p>
          <a:p>
            <a:pPr eaLnBrk="1" hangingPunct="1">
              <a:spcBef>
                <a:spcPct val="0"/>
              </a:spcBef>
              <a:buFontTx/>
              <a:buNone/>
            </a:pPr>
            <a:r>
              <a:rPr lang="de-DE" altLang="de-DE" sz="1600" dirty="0">
                <a:latin typeface="Arial" panose="020B0604020202020204" pitchFamily="34" charset="0"/>
              </a:rPr>
              <a:t> </a:t>
            </a:r>
          </a:p>
          <a:p>
            <a:pPr eaLnBrk="1" hangingPunct="1">
              <a:spcBef>
                <a:spcPct val="0"/>
              </a:spcBef>
              <a:buFontTx/>
              <a:buNone/>
            </a:pPr>
            <a:endParaRPr lang="de-DE" altLang="de-DE" sz="1600" dirty="0">
              <a:latin typeface="Arial" panose="020B0604020202020204" pitchFamily="34" charset="0"/>
            </a:endParaRPr>
          </a:p>
          <a:p>
            <a:pPr eaLnBrk="1" hangingPunct="1">
              <a:spcBef>
                <a:spcPct val="0"/>
              </a:spcBef>
              <a:buFontTx/>
              <a:buNone/>
            </a:pPr>
            <a:endParaRPr lang="de-DE" altLang="de-DE" sz="1600" dirty="0">
              <a:latin typeface="Arial" panose="020B0604020202020204" pitchFamily="34" charset="0"/>
            </a:endParaRPr>
          </a:p>
          <a:p>
            <a:pPr eaLnBrk="1" hangingPunct="1">
              <a:spcBef>
                <a:spcPct val="0"/>
              </a:spcBef>
              <a:buFontTx/>
              <a:buNone/>
            </a:pPr>
            <a:endParaRPr lang="de-DE" altLang="de-DE" sz="16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hteck 9"/>
          <p:cNvSpPr>
            <a:spLocks noChangeArrowheads="1"/>
          </p:cNvSpPr>
          <p:nvPr/>
        </p:nvSpPr>
        <p:spPr bwMode="auto">
          <a:xfrm>
            <a:off x="468313" y="692150"/>
            <a:ext cx="78486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600" b="1"/>
              <a:t>Grundlagen für den Einsatz von Städtebauförderungsmitteln</a:t>
            </a:r>
            <a:br>
              <a:rPr lang="de-DE" altLang="de-DE" sz="1600" b="1"/>
            </a:br>
            <a:r>
              <a:rPr lang="de-DE" altLang="de-DE" sz="1600"/>
              <a:t>Generelle Grundlage für die Durchführung von städtebaulichen Gesamtmaßnahmen ist das Baugesetzbuch (BauGB). Grundlage der einzelnen Bewilligungen ist die Verwaltungsvorschrift „Förderung der städtebaulichen Erneuerung“ (VV-StBauE) des Ministeriums des Innern. Grundlage für die Gebietsentwicklung sind die Ergebnisse der Vorbereitenden Untersuchungen, Entwicklungskonzepte, Satzungen, Ratsbeschlüsse. </a:t>
            </a:r>
          </a:p>
          <a:p>
            <a:pPr eaLnBrk="1" hangingPunct="1">
              <a:spcBef>
                <a:spcPct val="0"/>
              </a:spcBef>
              <a:buFontTx/>
              <a:buNone/>
            </a:pPr>
            <a:endParaRPr lang="de-DE" altLang="de-DE" sz="1600" b="1"/>
          </a:p>
          <a:p>
            <a:pPr eaLnBrk="1" hangingPunct="1">
              <a:spcBef>
                <a:spcPct val="0"/>
              </a:spcBef>
              <a:buFontTx/>
              <a:buNone/>
            </a:pPr>
            <a:r>
              <a:rPr lang="de-DE" altLang="de-DE" sz="1600" b="1"/>
              <a:t>Antragsteller/Zuwendungsempfänger</a:t>
            </a:r>
            <a:br>
              <a:rPr lang="de-DE" altLang="de-DE" sz="1600" b="1"/>
            </a:br>
            <a:r>
              <a:rPr lang="de-DE" altLang="de-DE" sz="1600"/>
              <a:t>Antragsteller sind die Träger der Stadterneuerungsmaßnahmen. Das sind Gemeinden und Planungs- oder Zweckverbände, die die Stadterneuerungsmaßnahmen im Rahmen der kommunalen Selbstverwaltung eigenverantwortlich durchführen. </a:t>
            </a:r>
          </a:p>
          <a:p>
            <a:pPr eaLnBrk="1" hangingPunct="1">
              <a:spcBef>
                <a:spcPct val="0"/>
              </a:spcBef>
              <a:buFontTx/>
              <a:buNone/>
            </a:pPr>
            <a:endParaRPr lang="de-DE" altLang="de-DE" sz="1600" b="1"/>
          </a:p>
          <a:p>
            <a:pPr eaLnBrk="1" hangingPunct="1">
              <a:spcBef>
                <a:spcPct val="0"/>
              </a:spcBef>
              <a:buFontTx/>
              <a:buNone/>
            </a:pPr>
            <a:r>
              <a:rPr lang="de-DE" altLang="de-DE" sz="1600" b="1"/>
              <a:t>Antragsverfahren</a:t>
            </a:r>
            <a:br>
              <a:rPr lang="de-DE" altLang="de-DE" sz="1600" b="1"/>
            </a:br>
            <a:r>
              <a:rPr lang="de-DE" altLang="de-DE" sz="1600"/>
              <a:t>Das Ministerium des Innern als Bewilligungsbehörde stellt jährlich auf Vorschlag der Aufsichts- und Dienstleistungsdirektion ein Jahresprogramm auf und entscheidet dabei auch über Neuaufnahmen. </a:t>
            </a:r>
          </a:p>
          <a:p>
            <a:pPr eaLnBrk="1" hangingPunct="1">
              <a:spcBef>
                <a:spcPct val="0"/>
              </a:spcBef>
              <a:buFontTx/>
              <a:buNone/>
            </a:pPr>
            <a:r>
              <a:rPr lang="de-DE" altLang="de-DE" sz="1600"/>
              <a:t>Die sich daraus ergebenden Anträge der Städte und Gemeinden werden zunächst der Aufsichts- und Dienstleistungsdirektion vorgelegt, dort vorgeprüft und mit einem Vorschlag an die Bewilligungsbehörde zur Entscheidung weitergeleitet.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hteck 9"/>
          <p:cNvSpPr>
            <a:spLocks noChangeArrowheads="1"/>
          </p:cNvSpPr>
          <p:nvPr/>
        </p:nvSpPr>
        <p:spPr bwMode="auto">
          <a:xfrm>
            <a:off x="468313" y="981075"/>
            <a:ext cx="78486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600" b="1"/>
              <a:t>Ablaufleitfaden für die städtebauliche Förderung</a:t>
            </a:r>
          </a:p>
          <a:p>
            <a:pPr eaLnBrk="1" hangingPunct="1">
              <a:spcBef>
                <a:spcPct val="0"/>
              </a:spcBef>
              <a:buFontTx/>
              <a:buNone/>
            </a:pPr>
            <a:endParaRPr lang="de-DE" altLang="de-DE" sz="1600"/>
          </a:p>
          <a:p>
            <a:pPr eaLnBrk="1" hangingPunct="1">
              <a:spcBef>
                <a:spcPct val="0"/>
              </a:spcBef>
              <a:buFontTx/>
              <a:buChar char="-"/>
            </a:pPr>
            <a:r>
              <a:rPr lang="de-DE" altLang="de-DE" sz="1600"/>
              <a:t> Alte Programme müssen abgeschlossen sein; alte Satzungen aufgehoben</a:t>
            </a:r>
          </a:p>
          <a:p>
            <a:pPr eaLnBrk="1" hangingPunct="1">
              <a:spcBef>
                <a:spcPct val="0"/>
              </a:spcBef>
              <a:buFontTx/>
              <a:buChar char="-"/>
            </a:pPr>
            <a:r>
              <a:rPr lang="de-DE" altLang="de-DE" sz="1600"/>
              <a:t> Förderfähigkeit muss gegeben sein (Mittelzentrum; flächenhafte, städtebauliche Missstände)</a:t>
            </a:r>
          </a:p>
          <a:p>
            <a:pPr eaLnBrk="1" hangingPunct="1">
              <a:spcBef>
                <a:spcPct val="0"/>
              </a:spcBef>
              <a:buFontTx/>
              <a:buChar char="-"/>
            </a:pPr>
            <a:r>
              <a:rPr lang="de-DE" altLang="de-DE" sz="1600"/>
              <a:t> Aktive Stadtzentren: Antrag (15-20 Seiten) = Grobkonzept (aktuelle Statusbeschreibung)</a:t>
            </a:r>
          </a:p>
          <a:p>
            <a:pPr eaLnBrk="1" hangingPunct="1">
              <a:spcBef>
                <a:spcPct val="0"/>
              </a:spcBef>
              <a:buFontTx/>
              <a:buChar char="-"/>
            </a:pPr>
            <a:r>
              <a:rPr lang="de-DE" altLang="de-DE" sz="1600"/>
              <a:t> u.a. Bevölkerungsentwicklung, Einzelhandel, Verkehrssituation, Altersstruktur, Leerstandsproblematik, Gebietsabgrenzung (Kernstadt), Haushaltslage, Kommunalaufsicht</a:t>
            </a:r>
          </a:p>
          <a:p>
            <a:pPr eaLnBrk="1" hangingPunct="1">
              <a:spcBef>
                <a:spcPct val="0"/>
              </a:spcBef>
              <a:buFontTx/>
              <a:buChar char="-"/>
            </a:pPr>
            <a:r>
              <a:rPr lang="de-DE" altLang="de-DE" sz="1600"/>
              <a:t> aus dem Grobkonzept muss der Handlungsbedarf abzuleiten sein</a:t>
            </a:r>
          </a:p>
          <a:p>
            <a:pPr eaLnBrk="1" hangingPunct="1">
              <a:spcBef>
                <a:spcPct val="0"/>
              </a:spcBef>
              <a:buFontTx/>
              <a:buChar char="-"/>
            </a:pPr>
            <a:r>
              <a:rPr lang="de-DE" altLang="de-DE" sz="1600"/>
              <a:t> Grobkonzept wird der ADD sowie dem Ministerium vorgelegt zur Entscheidung über die Aufnahme ins Programm</a:t>
            </a:r>
          </a:p>
          <a:p>
            <a:pPr eaLnBrk="1" hangingPunct="1">
              <a:spcBef>
                <a:spcPct val="0"/>
              </a:spcBef>
              <a:buFontTx/>
              <a:buChar char="-"/>
            </a:pPr>
            <a:r>
              <a:rPr lang="de-DE" altLang="de-DE" sz="1600"/>
              <a:t> nach erfolgreicher Aufnahme: ein detailliertes städtebauliches Entwicklungskonzept wird erarbeiten (mit einem Maßnahmen-  und Finanzierungsplan)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765175"/>
            <a:ext cx="5121275" cy="4646613"/>
          </a:xfrm>
          <a:prstGeom prst="rect">
            <a:avLst/>
          </a:prstGeom>
          <a:noFill/>
          <a:ln>
            <a:noFill/>
          </a:ln>
          <a:effectLst/>
          <a:extLst>
            <a:ext uri="{909E8E84-426E-40DD-AFC4-6F175D3DCCD1}">
              <a14:hiddenFill xmlns:a14="http://schemas.microsoft.com/office/drawing/2010/main">
                <a:solidFill>
                  <a:srgbClr val="58AB27"/>
                </a:solidFill>
              </a14:hiddenFill>
            </a:ext>
            <a:ext uri="{91240B29-F687-4F45-9708-019B960494DF}">
              <a14:hiddenLine xmlns:a14="http://schemas.microsoft.com/office/drawing/2010/main" w="9525"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76250"/>
            <a:ext cx="3905250" cy="5400675"/>
          </a:xfrm>
          <a:prstGeom prst="rect">
            <a:avLst/>
          </a:prstGeom>
          <a:noFill/>
          <a:ln>
            <a:noFill/>
          </a:ln>
          <a:effectLst/>
          <a:extLst>
            <a:ext uri="{909E8E84-426E-40DD-AFC4-6F175D3DCCD1}">
              <a14:hiddenFill xmlns:a14="http://schemas.microsoft.com/office/drawing/2010/main">
                <a:solidFill>
                  <a:srgbClr val="58AB27"/>
                </a:solidFill>
              </a14:hiddenFill>
            </a:ext>
            <a:ext uri="{91240B29-F687-4F45-9708-019B960494DF}">
              <a14:hiddenLine xmlns:a14="http://schemas.microsoft.com/office/drawing/2010/main" w="9525"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p:cNvPicPr>
            <a:picLocks noChangeAspect="1" noChangeArrowheads="1"/>
          </p:cNvPicPr>
          <p:nvPr/>
        </p:nvPicPr>
        <p:blipFill>
          <a:blip r:embed="rId3">
            <a:extLst>
              <a:ext uri="{28A0092B-C50C-407E-A947-70E740481C1C}">
                <a14:useLocalDpi xmlns:a14="http://schemas.microsoft.com/office/drawing/2010/main" val="0"/>
              </a:ext>
            </a:extLst>
          </a:blip>
          <a:srcRect b="36768"/>
          <a:stretch>
            <a:fillRect/>
          </a:stretch>
        </p:blipFill>
        <p:spPr bwMode="auto">
          <a:xfrm>
            <a:off x="4860925" y="476250"/>
            <a:ext cx="3917950" cy="4752975"/>
          </a:xfrm>
          <a:prstGeom prst="rect">
            <a:avLst/>
          </a:prstGeom>
          <a:noFill/>
          <a:ln>
            <a:noFill/>
          </a:ln>
          <a:effectLst/>
          <a:extLst>
            <a:ext uri="{909E8E84-426E-40DD-AFC4-6F175D3DCCD1}">
              <a14:hiddenFill xmlns:a14="http://schemas.microsoft.com/office/drawing/2010/main">
                <a:solidFill>
                  <a:srgbClr val="58AB27"/>
                </a:solidFill>
              </a14:hiddenFill>
            </a:ext>
            <a:ext uri="{91240B29-F687-4F45-9708-019B960494DF}">
              <a14:hiddenLine xmlns:a14="http://schemas.microsoft.com/office/drawing/2010/main" w="9525"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Bild 1" descr="LT-logo_auf_weiß_email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5661025"/>
            <a:ext cx="16383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10"/>
          <p:cNvSpPr>
            <a:spLocks noChangeArrowheads="1"/>
          </p:cNvSpPr>
          <p:nvPr/>
        </p:nvSpPr>
        <p:spPr bwMode="auto">
          <a:xfrm>
            <a:off x="611188" y="1556792"/>
            <a:ext cx="76327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de-DE" altLang="de-DE" sz="2000" b="1" dirty="0" smtClean="0">
                <a:ea typeface="SimSun" panose="02010600030101010101" pitchFamily="2" charset="-122"/>
              </a:rPr>
              <a:t>Bevölkerungsentwicklung </a:t>
            </a:r>
            <a:r>
              <a:rPr lang="de-DE" altLang="de-DE" sz="2000" b="1" dirty="0">
                <a:ea typeface="SimSun" panose="02010600030101010101" pitchFamily="2" charset="-122"/>
              </a:rPr>
              <a:t>in </a:t>
            </a:r>
            <a:r>
              <a:rPr lang="de-DE" altLang="de-DE" sz="2000" b="1" dirty="0" err="1">
                <a:ea typeface="SimSun" panose="02010600030101010101" pitchFamily="2" charset="-122"/>
              </a:rPr>
              <a:t>Rhl</a:t>
            </a:r>
            <a:r>
              <a:rPr lang="de-DE" altLang="de-DE" sz="2000" b="1" dirty="0">
                <a:ea typeface="SimSun" panose="02010600030101010101" pitchFamily="2" charset="-122"/>
              </a:rPr>
              <a:t>.-Pfalz – Schwerpunkt </a:t>
            </a:r>
            <a:r>
              <a:rPr lang="de-DE" altLang="de-DE" sz="2000" b="1" dirty="0" smtClean="0">
                <a:ea typeface="SimSun" panose="02010600030101010101" pitchFamily="2" charset="-122"/>
              </a:rPr>
              <a:t>LK Germersheim– </a:t>
            </a:r>
            <a:r>
              <a:rPr lang="de-DE" altLang="de-DE" sz="2000" b="1" dirty="0">
                <a:ea typeface="SimSun" panose="02010600030101010101" pitchFamily="2" charset="-122"/>
              </a:rPr>
              <a:t>auf der Grundlage der Erhebungen des Statistischen Landesamtes (Rückblick und Prognose</a:t>
            </a:r>
            <a:r>
              <a:rPr lang="de-DE" altLang="de-DE" sz="2000" b="1" dirty="0" smtClean="0">
                <a:ea typeface="SimSun" panose="02010600030101010101" pitchFamily="2" charset="-122"/>
              </a:rPr>
              <a:t>)</a:t>
            </a:r>
          </a:p>
          <a:p>
            <a:pPr>
              <a:spcBef>
                <a:spcPct val="0"/>
              </a:spcBef>
              <a:buFontTx/>
              <a:buAutoNum type="arabicPeriod"/>
            </a:pPr>
            <a:endParaRPr lang="de-DE" altLang="de-DE" sz="2000" b="1" dirty="0">
              <a:ea typeface="SimSun" panose="02010600030101010101" pitchFamily="2" charset="-122"/>
            </a:endParaRPr>
          </a:p>
          <a:p>
            <a:pPr>
              <a:spcBef>
                <a:spcPct val="0"/>
              </a:spcBef>
              <a:buFontTx/>
              <a:buAutoNum type="arabicPeriod"/>
            </a:pPr>
            <a:r>
              <a:rPr lang="de-DE" altLang="de-DE" sz="2000" b="1" dirty="0">
                <a:ea typeface="SimSun" panose="02010600030101010101" pitchFamily="2" charset="-122"/>
              </a:rPr>
              <a:t>Einzelschwerpunkt </a:t>
            </a:r>
            <a:r>
              <a:rPr lang="de-DE" altLang="de-DE" sz="2000" b="1" dirty="0" smtClean="0">
                <a:ea typeface="SimSun" panose="02010600030101010101" pitchFamily="2" charset="-122"/>
              </a:rPr>
              <a:t>Bevölkerungsentwicklung</a:t>
            </a:r>
          </a:p>
          <a:p>
            <a:pPr>
              <a:spcBef>
                <a:spcPct val="0"/>
              </a:spcBef>
              <a:buFontTx/>
              <a:buAutoNum type="arabicPeriod"/>
            </a:pPr>
            <a:endParaRPr lang="de-DE" altLang="de-DE" sz="2000" b="1" dirty="0">
              <a:latin typeface="Times New Roman" panose="02020603050405020304" pitchFamily="18" charset="0"/>
              <a:ea typeface="SimSun" panose="02010600030101010101" pitchFamily="2" charset="-122"/>
              <a:cs typeface="Times New Roman" panose="02020603050405020304" pitchFamily="18" charset="0"/>
            </a:endParaRPr>
          </a:p>
          <a:p>
            <a:pPr>
              <a:spcBef>
                <a:spcPct val="0"/>
              </a:spcBef>
              <a:buFontTx/>
              <a:buAutoNum type="arabicPeriod"/>
            </a:pPr>
            <a:r>
              <a:rPr lang="de-DE" altLang="de-DE" sz="2000" b="1" dirty="0">
                <a:ea typeface="SimSun" panose="02010600030101010101" pitchFamily="2" charset="-122"/>
              </a:rPr>
              <a:t>Einzelschwerpunkt </a:t>
            </a:r>
            <a:r>
              <a:rPr lang="de-DE" altLang="de-DE" sz="2000" b="1" dirty="0" smtClean="0">
                <a:ea typeface="SimSun" panose="02010600030101010101" pitchFamily="2" charset="-122"/>
              </a:rPr>
              <a:t>Altersstruktur</a:t>
            </a:r>
          </a:p>
          <a:p>
            <a:pPr>
              <a:spcBef>
                <a:spcPct val="0"/>
              </a:spcBef>
              <a:buFontTx/>
              <a:buAutoNum type="arabicPeriod"/>
            </a:pPr>
            <a:endParaRPr lang="de-DE" altLang="de-DE" sz="2000" b="1" dirty="0">
              <a:latin typeface="Times New Roman" panose="02020603050405020304" pitchFamily="18" charset="0"/>
              <a:ea typeface="SimSun" panose="02010600030101010101" pitchFamily="2" charset="-122"/>
            </a:endParaRPr>
          </a:p>
          <a:p>
            <a:pPr>
              <a:spcBef>
                <a:spcPct val="0"/>
              </a:spcBef>
              <a:buFontTx/>
              <a:buAutoNum type="arabicPeriod"/>
            </a:pPr>
            <a:r>
              <a:rPr lang="de-DE" altLang="de-DE" sz="2000" b="1" dirty="0">
                <a:ea typeface="SimSun" panose="02010600030101010101" pitchFamily="2" charset="-122"/>
              </a:rPr>
              <a:t>Einzelschwerpunkt </a:t>
            </a:r>
            <a:r>
              <a:rPr lang="de-DE" altLang="de-DE" sz="2000" b="1" dirty="0" smtClean="0">
                <a:ea typeface="SimSun" panose="02010600030101010101" pitchFamily="2" charset="-122"/>
              </a:rPr>
              <a:t>Gebäudeentwicklung</a:t>
            </a:r>
          </a:p>
          <a:p>
            <a:pPr>
              <a:spcBef>
                <a:spcPct val="0"/>
              </a:spcBef>
              <a:buFontTx/>
              <a:buAutoNum type="arabicPeriod"/>
            </a:pPr>
            <a:endParaRPr lang="de-DE" altLang="de-DE" sz="2000" b="1" dirty="0">
              <a:ea typeface="SimSun" panose="02010600030101010101" pitchFamily="2" charset="-122"/>
            </a:endParaRPr>
          </a:p>
          <a:p>
            <a:pPr>
              <a:spcBef>
                <a:spcPct val="0"/>
              </a:spcBef>
              <a:buFontTx/>
              <a:buAutoNum type="arabicPeriod"/>
            </a:pPr>
            <a:r>
              <a:rPr lang="de-DE" altLang="de-DE" sz="2000" b="1" dirty="0">
                <a:ea typeface="SimSun" panose="02010600030101010101" pitchFamily="2" charset="-122"/>
              </a:rPr>
              <a:t>Einzelschwerpunkt </a:t>
            </a:r>
            <a:r>
              <a:rPr lang="de-DE" altLang="de-DE" sz="2000" b="1" dirty="0" smtClean="0">
                <a:ea typeface="SimSun" panose="02010600030101010101" pitchFamily="2" charset="-122"/>
              </a:rPr>
              <a:t>Infrastruktur</a:t>
            </a:r>
          </a:p>
          <a:p>
            <a:pPr>
              <a:spcBef>
                <a:spcPct val="0"/>
              </a:spcBef>
              <a:buFontTx/>
              <a:buAutoNum type="arabicPeriod"/>
            </a:pPr>
            <a:endParaRPr lang="de-DE" altLang="de-DE" sz="2000" b="1" dirty="0">
              <a:ea typeface="SimSun" panose="02010600030101010101" pitchFamily="2" charset="-122"/>
            </a:endParaRPr>
          </a:p>
          <a:p>
            <a:pPr>
              <a:spcBef>
                <a:spcPct val="0"/>
              </a:spcBef>
              <a:buFontTx/>
              <a:buAutoNum type="arabicPeriod"/>
            </a:pPr>
            <a:r>
              <a:rPr lang="de-DE" altLang="de-DE" sz="2000" b="1" dirty="0">
                <a:ea typeface="SimSun" panose="02010600030101010101" pitchFamily="2" charset="-122"/>
              </a:rPr>
              <a:t>Landespolitische Instrumente und Perspektiven</a:t>
            </a:r>
          </a:p>
          <a:p>
            <a:pPr>
              <a:spcBef>
                <a:spcPct val="0"/>
              </a:spcBef>
              <a:buFontTx/>
              <a:buNone/>
            </a:pPr>
            <a:r>
              <a:rPr lang="de-DE" altLang="de-DE" sz="2000" b="1" dirty="0">
                <a:ea typeface="SimSun" panose="02010600030101010101" pitchFamily="2" charset="-122"/>
              </a:rPr>
              <a:t>	Programmstruktur und </a:t>
            </a:r>
            <a:r>
              <a:rPr lang="de-DE" altLang="de-DE" sz="2000" b="1" dirty="0" smtClean="0">
                <a:ea typeface="SimSun" panose="02010600030101010101" pitchFamily="2" charset="-122"/>
              </a:rPr>
              <a:t>Initiativen</a:t>
            </a:r>
            <a:endParaRPr lang="de-DE" altLang="de-DE" sz="2000" b="1" dirty="0">
              <a:ea typeface="SimSun" panose="02010600030101010101" pitchFamily="2" charset="-122"/>
            </a:endParaRPr>
          </a:p>
        </p:txBody>
      </p:sp>
      <p:sp>
        <p:nvSpPr>
          <p:cNvPr id="4104" name="Rectangle 12"/>
          <p:cNvSpPr>
            <a:spLocks noChangeArrowheads="1"/>
          </p:cNvSpPr>
          <p:nvPr/>
        </p:nvSpPr>
        <p:spPr bwMode="auto">
          <a:xfrm>
            <a:off x="539750" y="616352"/>
            <a:ext cx="828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de-DE" altLang="de-DE" sz="2400" b="1" dirty="0"/>
              <a:t>„Demographischer Wandel – Chancen für die Region“</a:t>
            </a:r>
            <a:br>
              <a:rPr lang="de-DE" altLang="de-DE" sz="2400" b="1" dirty="0"/>
            </a:br>
            <a:r>
              <a:rPr lang="de-DE" altLang="de-DE" sz="2400" b="1" dirty="0"/>
              <a:t>am Beispiel </a:t>
            </a:r>
            <a:r>
              <a:rPr lang="de-DE" altLang="de-DE" sz="2400" b="1" dirty="0" smtClean="0"/>
              <a:t>des Landkreises Germersheim</a:t>
            </a:r>
            <a:endParaRPr lang="de-DE" altLang="de-DE"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8713788" cy="5302250"/>
          </a:xfrm>
          <a:prstGeom prst="rect">
            <a:avLst/>
          </a:prstGeom>
          <a:noFill/>
          <a:ln>
            <a:noFill/>
          </a:ln>
          <a:effectLst/>
          <a:extLst>
            <a:ext uri="{909E8E84-426E-40DD-AFC4-6F175D3DCCD1}">
              <a14:hiddenFill xmlns:a14="http://schemas.microsoft.com/office/drawing/2010/main">
                <a:solidFill>
                  <a:srgbClr val="58AB27"/>
                </a:solidFill>
              </a14:hiddenFill>
            </a:ext>
            <a:ext uri="{91240B29-F687-4F45-9708-019B960494DF}">
              <a14:hiddenLine xmlns:a14="http://schemas.microsoft.com/office/drawing/2010/main" w="9525"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7"/>
          <p:cNvSpPr>
            <a:spLocks noChangeArrowheads="1"/>
          </p:cNvSpPr>
          <p:nvPr/>
        </p:nvSpPr>
        <p:spPr bwMode="auto">
          <a:xfrm>
            <a:off x="611188" y="1196975"/>
            <a:ext cx="8137525" cy="3568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2400" b="1"/>
              <a:t>Zukunftsinitiative "Starke Kommunen - Starkes Land"</a:t>
            </a:r>
            <a:br>
              <a:rPr lang="de-DE" altLang="de-DE" sz="2400" b="1"/>
            </a:br>
            <a:endParaRPr lang="de-DE" altLang="de-DE" sz="2400" b="1"/>
          </a:p>
          <a:p>
            <a:pPr>
              <a:spcBef>
                <a:spcPct val="0"/>
              </a:spcBef>
              <a:buFontTx/>
              <a:buNone/>
            </a:pPr>
            <a:r>
              <a:rPr lang="de-DE" altLang="de-DE" sz="1800"/>
              <a:t>Der gesellschaftliche Wandel muss so gestaltet werden, dass Städte und Dörfer attraktive Orte zum Leben und Arbeiten bleiben. Das Ministerium des Innern, für Sport und Infrastruktur erprobt daher im Rahmen der Zukunftsinitiative "Starke Kommunen - Starkes Land" gemeinsam mit sechs Modellräumen - bestehend aus zwei oder drei Verbandsgemeinden - neue Ansätze bei der </a:t>
            </a:r>
            <a:r>
              <a:rPr lang="de-DE" altLang="de-DE" sz="1800" b="1"/>
              <a:t>interkommunalen</a:t>
            </a:r>
            <a:r>
              <a:rPr lang="de-DE" altLang="de-DE" sz="1800"/>
              <a:t> </a:t>
            </a:r>
            <a:r>
              <a:rPr lang="de-DE" altLang="de-DE" sz="1800" b="1"/>
              <a:t>Kooperation</a:t>
            </a:r>
            <a:r>
              <a:rPr lang="de-DE" altLang="de-DE" sz="1800"/>
              <a:t> und der Bürgerbeteiligung. </a:t>
            </a:r>
          </a:p>
          <a:p>
            <a:pPr>
              <a:spcBef>
                <a:spcPct val="0"/>
              </a:spcBef>
              <a:buFontTx/>
              <a:buNone/>
            </a:pPr>
            <a:endParaRPr lang="de-DE" altLang="de-DE" sz="1800"/>
          </a:p>
          <a:p>
            <a:pPr>
              <a:spcBef>
                <a:spcPct val="0"/>
              </a:spcBef>
              <a:buFontTx/>
              <a:buNone/>
            </a:pPr>
            <a:r>
              <a:rPr lang="de-DE" altLang="de-DE" sz="1800"/>
              <a:t>Im Zeitraum von Januar 2014 bis Mitte 2016 sollen Wege für eine demografiefeste Kommunalentwicklung in der Praxis vor Ort getestet werden und in eine Weiterentwicklung der Förderpolitik münden. </a:t>
            </a:r>
          </a:p>
        </p:txBody>
      </p:sp>
      <p:sp>
        <p:nvSpPr>
          <p:cNvPr id="24584" name="Rechteck 9"/>
          <p:cNvSpPr>
            <a:spLocks noChangeArrowheads="1"/>
          </p:cNvSpPr>
          <p:nvPr/>
        </p:nvSpPr>
        <p:spPr bwMode="auto">
          <a:xfrm>
            <a:off x="684213" y="620713"/>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1800" b="1">
                <a:ea typeface="SimSun" panose="02010600030101010101" pitchFamily="2" charset="-122"/>
              </a:rPr>
              <a:t>Landespolitische Instrumente und Perspektiven – Initiativen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p:cNvPicPr>
            <a:picLocks noChangeAspect="1" noChangeArrowheads="1"/>
          </p:cNvPicPr>
          <p:nvPr/>
        </p:nvPicPr>
        <p:blipFill>
          <a:blip r:embed="rId2">
            <a:extLst>
              <a:ext uri="{28A0092B-C50C-407E-A947-70E740481C1C}">
                <a14:useLocalDpi xmlns:a14="http://schemas.microsoft.com/office/drawing/2010/main" val="0"/>
              </a:ext>
            </a:extLst>
          </a:blip>
          <a:srcRect t="15219" r="60143" b="32080"/>
          <a:stretch>
            <a:fillRect/>
          </a:stretch>
        </p:blipFill>
        <p:spPr bwMode="auto">
          <a:xfrm>
            <a:off x="539750" y="620713"/>
            <a:ext cx="4859338"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Bild 1" descr="LT-logo_auf_weiß_email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661025"/>
            <a:ext cx="16383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7"/>
          <p:cNvSpPr>
            <a:spLocks noChangeArrowheads="1"/>
          </p:cNvSpPr>
          <p:nvPr/>
        </p:nvSpPr>
        <p:spPr bwMode="auto">
          <a:xfrm>
            <a:off x="5292725" y="476250"/>
            <a:ext cx="3240088" cy="1736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2400" b="1"/>
              <a:t>Zukunftsinitiative "Starke Kommunen - Starkes Land„</a:t>
            </a:r>
          </a:p>
          <a:p>
            <a:pPr>
              <a:spcBef>
                <a:spcPct val="0"/>
              </a:spcBef>
              <a:buFontTx/>
              <a:buNone/>
            </a:pPr>
            <a:endParaRPr lang="de-DE" altLang="de-DE" sz="1800"/>
          </a:p>
          <a:p>
            <a:pPr>
              <a:spcBef>
                <a:spcPct val="0"/>
              </a:spcBef>
              <a:buFontTx/>
              <a:buNone/>
            </a:pPr>
            <a:r>
              <a:rPr lang="de-DE" altLang="de-DE" sz="1800"/>
              <a:t>www.starkekommunen.rlp.de</a:t>
            </a:r>
          </a:p>
        </p:txBody>
      </p:sp>
      <p:sp>
        <p:nvSpPr>
          <p:cNvPr id="25609" name="Rechteck 8"/>
          <p:cNvSpPr>
            <a:spLocks noChangeArrowheads="1"/>
          </p:cNvSpPr>
          <p:nvPr/>
        </p:nvSpPr>
        <p:spPr bwMode="auto">
          <a:xfrm>
            <a:off x="5003800" y="2420938"/>
            <a:ext cx="39417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de-DE" altLang="de-DE" sz="1600"/>
          </a:p>
          <a:p>
            <a:pPr algn="r" eaLnBrk="1" hangingPunct="1">
              <a:spcBef>
                <a:spcPct val="0"/>
              </a:spcBef>
              <a:buFontTx/>
              <a:buNone/>
            </a:pPr>
            <a:r>
              <a:rPr lang="de-DE" altLang="de-DE" sz="1600" b="1"/>
              <a:t>Die vier wichtigsten Ziele des Projektes sind </a:t>
            </a:r>
          </a:p>
          <a:p>
            <a:pPr algn="r" eaLnBrk="1" hangingPunct="1">
              <a:spcBef>
                <a:spcPct val="0"/>
              </a:spcBef>
              <a:buFontTx/>
              <a:buNone/>
            </a:pPr>
            <a:r>
              <a:rPr lang="de-DE" altLang="de-DE" sz="1600"/>
              <a:t>1. Das Erproben von kommunalen Bürgerbeteiligungen</a:t>
            </a:r>
          </a:p>
          <a:p>
            <a:pPr algn="r" eaLnBrk="1" hangingPunct="1">
              <a:spcBef>
                <a:spcPct val="0"/>
              </a:spcBef>
              <a:buFontTx/>
              <a:buNone/>
            </a:pPr>
            <a:r>
              <a:rPr lang="de-DE" altLang="de-DE" sz="1600"/>
              <a:t>2. Das Erproben und das Vereinbaren von langfristiger interkommunaler Zusammenarbeit</a:t>
            </a:r>
          </a:p>
          <a:p>
            <a:pPr algn="r" eaLnBrk="1" hangingPunct="1">
              <a:spcBef>
                <a:spcPct val="0"/>
              </a:spcBef>
              <a:buFontTx/>
              <a:buNone/>
            </a:pPr>
            <a:r>
              <a:rPr lang="de-DE" altLang="de-DE" sz="1600"/>
              <a:t>3. Das Ermöglichen von zeitnahen Rückschlüssen zur Förderpolitik des Landes </a:t>
            </a:r>
          </a:p>
          <a:p>
            <a:pPr algn="r" eaLnBrk="1" hangingPunct="1">
              <a:spcBef>
                <a:spcPct val="0"/>
              </a:spcBef>
              <a:buFontTx/>
              <a:buNone/>
            </a:pPr>
            <a:r>
              <a:rPr lang="de-DE" altLang="de-DE" sz="1600"/>
              <a:t>4. Das Fördern von Diskussionen und Ansätze zu einer modernen und „demografiefesten“ Kommunalpolitik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Bild 1" descr="LT-logo_auf_weiß_email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5661025"/>
            <a:ext cx="16383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7"/>
          <p:cNvSpPr>
            <a:spLocks noChangeArrowheads="1"/>
          </p:cNvSpPr>
          <p:nvPr/>
        </p:nvSpPr>
        <p:spPr bwMode="auto">
          <a:xfrm>
            <a:off x="4067175" y="1341438"/>
            <a:ext cx="43211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p>
        </p:txBody>
      </p:sp>
      <p:sp>
        <p:nvSpPr>
          <p:cNvPr id="26632" name="Rectangle 3"/>
          <p:cNvSpPr>
            <a:spLocks noChangeArrowheads="1"/>
          </p:cNvSpPr>
          <p:nvPr/>
        </p:nvSpPr>
        <p:spPr bwMode="auto">
          <a:xfrm>
            <a:off x="468313" y="1114425"/>
            <a:ext cx="791845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2000" b="1"/>
              <a:t>„Mehr MITTE bitte! – Ein Wettbewerb für Wohnen und Leben in ländlichen Ortskernen“  </a:t>
            </a:r>
            <a:r>
              <a:rPr lang="de-DE" altLang="de-DE" sz="1600" b="1"/>
              <a:t>www.fm.rlp.de</a:t>
            </a:r>
          </a:p>
          <a:p>
            <a:pPr>
              <a:spcBef>
                <a:spcPct val="0"/>
              </a:spcBef>
              <a:buFontTx/>
              <a:buNone/>
            </a:pPr>
            <a:endParaRPr lang="de-DE" altLang="de-DE" sz="1600">
              <a:latin typeface="Arial" panose="020B0604020202020204" pitchFamily="34" charset="0"/>
            </a:endParaRPr>
          </a:p>
          <a:p>
            <a:pPr>
              <a:spcBef>
                <a:spcPct val="0"/>
              </a:spcBef>
              <a:buFontTx/>
              <a:buChar char="•"/>
            </a:pPr>
            <a:r>
              <a:rPr lang="de-DE" altLang="de-DE" sz="1600"/>
              <a:t>Das Ministerium der Finanzen, die Architektenkammer RLP und der Gemeinde- und Städtebund RLP führten gemeinsam den Wettbewerb „Mehr Mitte bitte! - Ein Wettbewerb für Wohnen und Leben in ländlichen Ortskernen" durch</a:t>
            </a:r>
          </a:p>
          <a:p>
            <a:pPr>
              <a:spcBef>
                <a:spcPct val="0"/>
              </a:spcBef>
              <a:buFontTx/>
              <a:buChar char="•"/>
            </a:pPr>
            <a:endParaRPr lang="de-DE" altLang="de-DE" sz="1600">
              <a:latin typeface="Arial" panose="020B0604020202020204" pitchFamily="34" charset="0"/>
            </a:endParaRPr>
          </a:p>
          <a:p>
            <a:pPr>
              <a:spcBef>
                <a:spcPct val="0"/>
              </a:spcBef>
              <a:buFontTx/>
              <a:buChar char="•"/>
            </a:pPr>
            <a:r>
              <a:rPr lang="de-DE" altLang="de-DE" sz="1600"/>
              <a:t>gesucht wurden Kommunen im ländlichen Raum, die mit besonderen Ideen und Projekten ihre Ortskerne zusammen mit einem Bauherren aufwerten wollen</a:t>
            </a:r>
          </a:p>
          <a:p>
            <a:pPr>
              <a:spcBef>
                <a:spcPct val="0"/>
              </a:spcBef>
              <a:buFontTx/>
              <a:buChar char="•"/>
            </a:pPr>
            <a:endParaRPr lang="de-DE" altLang="de-DE" sz="1600">
              <a:latin typeface="Arial" panose="020B0604020202020204" pitchFamily="34" charset="0"/>
            </a:endParaRPr>
          </a:p>
          <a:p>
            <a:pPr>
              <a:spcBef>
                <a:spcPct val="0"/>
              </a:spcBef>
              <a:buFontTx/>
              <a:buChar char="•"/>
            </a:pPr>
            <a:r>
              <a:rPr lang="de-DE" altLang="de-DE" sz="1600"/>
              <a:t> Sensibilisierung für den Umgang mit innerörtlichen Leerständen und Brachflächen soll dadurch geschaffen werden sowie die  Initiierung von neuem Wohnen und Leben für eine aktive Ortsmitte </a:t>
            </a:r>
          </a:p>
          <a:p>
            <a:pPr>
              <a:spcBef>
                <a:spcPct val="0"/>
              </a:spcBef>
              <a:buFontTx/>
              <a:buChar char="•"/>
            </a:pPr>
            <a:endParaRPr lang="de-DE" altLang="de-DE" sz="1600">
              <a:latin typeface="Arial" panose="020B0604020202020204" pitchFamily="34" charset="0"/>
            </a:endParaRPr>
          </a:p>
          <a:p>
            <a:pPr>
              <a:spcBef>
                <a:spcPct val="0"/>
              </a:spcBef>
              <a:buFontTx/>
              <a:buChar char="•"/>
            </a:pPr>
            <a:r>
              <a:rPr lang="de-DE" altLang="de-DE" sz="1600"/>
              <a:t>Die Siegerprojekte des Wettbewerbs sind die Kommunen Katzenellenbogen, Gillenfeld, Freudenburg, Eisenberg und Hochstetten-Dhaun. In jeder der ausgewählten Modellkommunen soll ein konkretes Bauprojekt realisiert werden, das neue Wohnungen im Zentrum schafft und die Ortsmitte aufwertet.</a:t>
            </a:r>
            <a:endParaRPr lang="de-DE" altLang="de-DE" sz="1600">
              <a:latin typeface="Arial" panose="020B0604020202020204" pitchFamily="34" charset="0"/>
            </a:endParaRPr>
          </a:p>
        </p:txBody>
      </p:sp>
      <p:sp>
        <p:nvSpPr>
          <p:cNvPr id="26633" name="Rechteck 9"/>
          <p:cNvSpPr>
            <a:spLocks noChangeArrowheads="1"/>
          </p:cNvSpPr>
          <p:nvPr/>
        </p:nvSpPr>
        <p:spPr bwMode="auto">
          <a:xfrm>
            <a:off x="684213" y="620713"/>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1800" b="1">
                <a:ea typeface="SimSun" panose="02010600030101010101" pitchFamily="2" charset="-122"/>
              </a:rPr>
              <a:t>Landespolitische Instrumente und Perspektiven – Initiativen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68313" y="1196975"/>
            <a:ext cx="8351837" cy="4246563"/>
          </a:xfrm>
          <a:prstGeom prst="rect">
            <a:avLst/>
          </a:prstGeom>
        </p:spPr>
        <p:txBody>
          <a:bodyPr>
            <a:spAutoFit/>
          </a:bodyPr>
          <a:lstStyle/>
          <a:p>
            <a:pPr eaLnBrk="1" fontAlgn="auto" hangingPunct="1">
              <a:spcBef>
                <a:spcPts val="0"/>
              </a:spcBef>
              <a:spcAft>
                <a:spcPts val="0"/>
              </a:spcAft>
              <a:defRPr/>
            </a:pPr>
            <a:r>
              <a:rPr lang="de-DE" b="1" dirty="0">
                <a:solidFill>
                  <a:schemeClr val="accent2">
                    <a:lumMod val="75000"/>
                  </a:schemeClr>
                </a:solidFill>
                <a:latin typeface="+mn-lt"/>
                <a:cs typeface="+mn-cs"/>
              </a:rPr>
              <a:t>Kommunalentwicklung: Freiflächen in Kleinstädten</a:t>
            </a:r>
          </a:p>
          <a:p>
            <a:pPr eaLnBrk="1" fontAlgn="auto" hangingPunct="1">
              <a:spcBef>
                <a:spcPts val="0"/>
              </a:spcBef>
              <a:spcAft>
                <a:spcPts val="0"/>
              </a:spcAft>
              <a:defRPr/>
            </a:pPr>
            <a:r>
              <a:rPr lang="de-DE" b="1" dirty="0">
                <a:solidFill>
                  <a:schemeClr val="accent2">
                    <a:lumMod val="75000"/>
                  </a:schemeClr>
                </a:solidFill>
                <a:latin typeface="+mn-lt"/>
                <a:cs typeface="+mn-cs"/>
              </a:rPr>
              <a:t>Das Projekt </a:t>
            </a:r>
          </a:p>
          <a:p>
            <a:pPr eaLnBrk="1" fontAlgn="auto" hangingPunct="1">
              <a:spcBef>
                <a:spcPts val="0"/>
              </a:spcBef>
              <a:spcAft>
                <a:spcPts val="0"/>
              </a:spcAft>
              <a:defRPr/>
            </a:pPr>
            <a:r>
              <a:rPr lang="de-DE" dirty="0">
                <a:latin typeface="+mn-lt"/>
                <a:cs typeface="+mn-cs"/>
              </a:rPr>
              <a:t>In den Innenstädten der Kleinstädte  (3.000-20.000 Einwohner) sind zahlreiche freie Flächen vorhanden, z.B. öffentliche Grünflächen, Brachflächen und Baulücken. Wie diese in Zeiten finanzieller und personeller Engpässe gestaltet und bewirtschaftet werden können und welche Möglichkeiten hierfür vorhanden sind, wird in diesem Modellprojekt nachgegangen. </a:t>
            </a:r>
            <a:br>
              <a:rPr lang="de-DE" dirty="0">
                <a:latin typeface="+mn-lt"/>
                <a:cs typeface="+mn-cs"/>
              </a:rPr>
            </a:br>
            <a:r>
              <a:rPr lang="de-DE" dirty="0">
                <a:latin typeface="+mn-lt"/>
                <a:cs typeface="+mn-cs"/>
              </a:rPr>
              <a:t>In </a:t>
            </a:r>
            <a:r>
              <a:rPr lang="de-DE" b="1" dirty="0">
                <a:latin typeface="+mn-lt"/>
                <a:cs typeface="+mn-cs"/>
              </a:rPr>
              <a:t>drei ausgewählten Kleinstädten (Baumholder, </a:t>
            </a:r>
            <a:r>
              <a:rPr lang="de-DE" b="1" dirty="0" err="1">
                <a:latin typeface="+mn-lt"/>
                <a:cs typeface="+mn-cs"/>
              </a:rPr>
              <a:t>Edenkoben</a:t>
            </a:r>
            <a:r>
              <a:rPr lang="de-DE" b="1" dirty="0">
                <a:latin typeface="+mn-lt"/>
                <a:cs typeface="+mn-cs"/>
              </a:rPr>
              <a:t>, Stadt Mayen) </a:t>
            </a:r>
            <a:r>
              <a:rPr lang="de-DE" dirty="0">
                <a:latin typeface="+mn-lt"/>
                <a:cs typeface="+mn-cs"/>
              </a:rPr>
              <a:t>werden Handlungsempfehlungen für Freiflächen entwickelt. Den teilnehmenden Städten bietet dies die Gelegenheit, neue Wege in der Freiflächenplanung zu begehen und damit ihre Standortattraktivität dauerhaft zu sichern. Dabei sollen ihnen Hilfestellungen und Maßnahmen der kommunalen Praxis als Unterstützung zur Verfügung gestellt werden.  </a:t>
            </a:r>
            <a:br>
              <a:rPr lang="de-DE" dirty="0">
                <a:latin typeface="+mn-lt"/>
                <a:cs typeface="+mn-cs"/>
              </a:rPr>
            </a:br>
            <a:r>
              <a:rPr lang="de-DE" dirty="0">
                <a:latin typeface="+mn-lt"/>
                <a:cs typeface="+mn-cs"/>
              </a:rPr>
              <a:t>Partner des Projektes ist die TU Kaiserslautern. </a:t>
            </a:r>
            <a:br>
              <a:rPr lang="de-DE" dirty="0">
                <a:latin typeface="+mn-lt"/>
                <a:cs typeface="+mn-cs"/>
              </a:rPr>
            </a:br>
            <a:r>
              <a:rPr lang="de-DE" dirty="0">
                <a:latin typeface="+mn-lt"/>
                <a:cs typeface="+mn-cs"/>
              </a:rPr>
              <a:t>Das Projekt </a:t>
            </a:r>
            <a:r>
              <a:rPr lang="de-DE" dirty="0" smtClean="0">
                <a:latin typeface="+mn-lt"/>
                <a:cs typeface="+mn-cs"/>
              </a:rPr>
              <a:t>lief </a:t>
            </a:r>
            <a:r>
              <a:rPr lang="de-DE" dirty="0">
                <a:latin typeface="+mn-lt"/>
                <a:cs typeface="+mn-cs"/>
              </a:rPr>
              <a:t>bis März 2015.</a:t>
            </a:r>
            <a:br>
              <a:rPr lang="de-DE" dirty="0">
                <a:latin typeface="+mn-lt"/>
                <a:cs typeface="+mn-cs"/>
              </a:rPr>
            </a:br>
            <a:endParaRPr lang="de-DE" dirty="0">
              <a:latin typeface="+mn-lt"/>
              <a:cs typeface="+mn-cs"/>
            </a:endParaRPr>
          </a:p>
        </p:txBody>
      </p:sp>
      <p:sp>
        <p:nvSpPr>
          <p:cNvPr id="28680" name="Rechteck 9"/>
          <p:cNvSpPr>
            <a:spLocks noChangeArrowheads="1"/>
          </p:cNvSpPr>
          <p:nvPr/>
        </p:nvSpPr>
        <p:spPr bwMode="auto">
          <a:xfrm>
            <a:off x="684213" y="620713"/>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1800" b="1">
                <a:ea typeface="SimSun" panose="02010600030101010101" pitchFamily="2" charset="-122"/>
              </a:rPr>
              <a:t>Landespolitische Instrumente und Perspektiven – Initiativen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95288" y="1052513"/>
            <a:ext cx="8424862" cy="3970337"/>
          </a:xfrm>
          <a:prstGeom prst="rect">
            <a:avLst/>
          </a:prstGeom>
        </p:spPr>
        <p:txBody>
          <a:bodyPr>
            <a:spAutoFit/>
          </a:bodyPr>
          <a:lstStyle/>
          <a:p>
            <a:pPr eaLnBrk="1" fontAlgn="auto" hangingPunct="1">
              <a:spcBef>
                <a:spcPts val="0"/>
              </a:spcBef>
              <a:spcAft>
                <a:spcPts val="0"/>
              </a:spcAft>
              <a:defRPr/>
            </a:pPr>
            <a:r>
              <a:rPr lang="de-DE" b="1" dirty="0">
                <a:solidFill>
                  <a:schemeClr val="accent2">
                    <a:lumMod val="75000"/>
                  </a:schemeClr>
                </a:solidFill>
                <a:latin typeface="+mn-lt"/>
                <a:cs typeface="+mn-cs"/>
              </a:rPr>
              <a:t>Kommunalentwicklung: Demografie-Check </a:t>
            </a:r>
          </a:p>
          <a:p>
            <a:pPr eaLnBrk="1" fontAlgn="auto" hangingPunct="1">
              <a:spcBef>
                <a:spcPts val="0"/>
              </a:spcBef>
              <a:spcAft>
                <a:spcPts val="0"/>
              </a:spcAft>
              <a:defRPr/>
            </a:pPr>
            <a:r>
              <a:rPr lang="de-DE" b="1" dirty="0">
                <a:solidFill>
                  <a:schemeClr val="accent2">
                    <a:lumMod val="75000"/>
                  </a:schemeClr>
                </a:solidFill>
                <a:latin typeface="+mn-lt"/>
                <a:cs typeface="+mn-cs"/>
              </a:rPr>
              <a:t>Das Projekt </a:t>
            </a:r>
          </a:p>
          <a:p>
            <a:pPr eaLnBrk="1" fontAlgn="auto" hangingPunct="1">
              <a:spcBef>
                <a:spcPts val="0"/>
              </a:spcBef>
              <a:spcAft>
                <a:spcPts val="0"/>
              </a:spcAft>
              <a:defRPr/>
            </a:pPr>
            <a:r>
              <a:rPr lang="de-DE" dirty="0">
                <a:latin typeface="+mn-lt"/>
                <a:cs typeface="+mn-cs"/>
              </a:rPr>
              <a:t>Gemeinsam mit </a:t>
            </a:r>
            <a:r>
              <a:rPr lang="de-DE" b="1" dirty="0">
                <a:latin typeface="+mn-lt"/>
                <a:cs typeface="+mn-cs"/>
              </a:rPr>
              <a:t>drei Verbandsgemeinden  (Altenkirchen, Zweibrücken-Land und Bitburg-Land)</a:t>
            </a:r>
            <a:r>
              <a:rPr lang="de-DE" dirty="0">
                <a:latin typeface="+mn-lt"/>
                <a:cs typeface="+mn-cs"/>
              </a:rPr>
              <a:t>  werden ortsspezifische Strategien erarbeitet, wie zukünftig mit den Herausforderungen des demografischen Wandels umgegangen werden kann. </a:t>
            </a:r>
          </a:p>
          <a:p>
            <a:pPr eaLnBrk="1" fontAlgn="auto" hangingPunct="1">
              <a:spcBef>
                <a:spcPts val="0"/>
              </a:spcBef>
              <a:spcAft>
                <a:spcPts val="0"/>
              </a:spcAft>
              <a:defRPr/>
            </a:pPr>
            <a:r>
              <a:rPr lang="de-DE" dirty="0">
                <a:latin typeface="+mn-lt"/>
                <a:cs typeface="+mn-cs"/>
              </a:rPr>
              <a:t>Ziel ist es, </a:t>
            </a:r>
            <a:r>
              <a:rPr lang="de-DE" b="1" dirty="0">
                <a:latin typeface="+mn-lt"/>
                <a:cs typeface="+mn-cs"/>
              </a:rPr>
              <a:t>langfristige "Fahrpläne" </a:t>
            </a:r>
            <a:r>
              <a:rPr lang="de-DE" dirty="0">
                <a:latin typeface="+mn-lt"/>
                <a:cs typeface="+mn-cs"/>
              </a:rPr>
              <a:t>zu erstellen, mit denen die Gemeinden selbständig bestimmte Themenfelder (z.B. Versorgung älterer Mitmenschen, Bleibeabsicht jüngerer Menschen, </a:t>
            </a:r>
            <a:r>
              <a:rPr lang="de-DE" dirty="0" err="1">
                <a:latin typeface="+mn-lt"/>
                <a:cs typeface="+mn-cs"/>
              </a:rPr>
              <a:t>Leerstandsbewältigung</a:t>
            </a:r>
            <a:r>
              <a:rPr lang="de-DE" dirty="0">
                <a:latin typeface="+mn-lt"/>
                <a:cs typeface="+mn-cs"/>
              </a:rPr>
              <a:t>) bearbeiten können. </a:t>
            </a:r>
          </a:p>
          <a:p>
            <a:pPr eaLnBrk="1" fontAlgn="auto" hangingPunct="1">
              <a:spcBef>
                <a:spcPts val="0"/>
              </a:spcBef>
              <a:spcAft>
                <a:spcPts val="0"/>
              </a:spcAft>
              <a:defRPr/>
            </a:pPr>
            <a:r>
              <a:rPr lang="de-DE" dirty="0">
                <a:latin typeface="+mn-lt"/>
                <a:cs typeface="+mn-cs"/>
              </a:rPr>
              <a:t>In fast allen Kommunen ist die Bestandsaufnahme bestehender Aktivitäten bereits weitgehend abgeschlossen und die Handlungsfelder wurden ausgewählt. Im August und September werden in Expertengesprächen und Workshops weitere Informationen gesammelt. </a:t>
            </a:r>
          </a:p>
          <a:p>
            <a:pPr eaLnBrk="1" fontAlgn="auto" hangingPunct="1">
              <a:spcBef>
                <a:spcPts val="0"/>
              </a:spcBef>
              <a:spcAft>
                <a:spcPts val="0"/>
              </a:spcAft>
              <a:defRPr/>
            </a:pPr>
            <a:r>
              <a:rPr lang="de-DE" dirty="0">
                <a:latin typeface="+mn-lt"/>
                <a:cs typeface="+mn-cs"/>
              </a:rPr>
              <a:t>Die Ergebnisse dienen als Grundlage für die </a:t>
            </a:r>
            <a:r>
              <a:rPr lang="de-DE" b="1" dirty="0">
                <a:latin typeface="+mn-lt"/>
                <a:cs typeface="+mn-cs"/>
              </a:rPr>
              <a:t>individuelle Ausarbeitung </a:t>
            </a:r>
            <a:r>
              <a:rPr lang="de-DE" dirty="0">
                <a:latin typeface="+mn-lt"/>
                <a:cs typeface="+mn-cs"/>
              </a:rPr>
              <a:t>einer „</a:t>
            </a:r>
            <a:r>
              <a:rPr lang="de-DE" dirty="0" err="1">
                <a:latin typeface="+mn-lt"/>
                <a:cs typeface="+mn-cs"/>
              </a:rPr>
              <a:t>demografiefesten</a:t>
            </a:r>
            <a:r>
              <a:rPr lang="de-DE" dirty="0">
                <a:latin typeface="+mn-lt"/>
                <a:cs typeface="+mn-cs"/>
              </a:rPr>
              <a:t>“ Zukunftsstrategie.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Bild 1" descr="LT-logo_auf_weiß_email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5661025"/>
            <a:ext cx="16383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p:nvSpPr>
        <p:spPr>
          <a:xfrm>
            <a:off x="539750" y="620713"/>
            <a:ext cx="8353425" cy="5354637"/>
          </a:xfrm>
          <a:prstGeom prst="rect">
            <a:avLst/>
          </a:prstGeom>
        </p:spPr>
        <p:txBody>
          <a:bodyPr>
            <a:spAutoFit/>
          </a:bodyPr>
          <a:lstStyle/>
          <a:p>
            <a:pPr eaLnBrk="1" fontAlgn="auto" hangingPunct="1">
              <a:spcBef>
                <a:spcPts val="0"/>
              </a:spcBef>
              <a:spcAft>
                <a:spcPts val="0"/>
              </a:spcAft>
              <a:defRPr/>
            </a:pPr>
            <a:r>
              <a:rPr lang="de-DE" b="1" dirty="0">
                <a:solidFill>
                  <a:schemeClr val="accent2">
                    <a:lumMod val="75000"/>
                  </a:schemeClr>
                </a:solidFill>
                <a:latin typeface="+mn-lt"/>
                <a:cs typeface="+mn-cs"/>
              </a:rPr>
              <a:t>Kommunalentwicklung: Dialog Innenstadt</a:t>
            </a:r>
          </a:p>
          <a:p>
            <a:pPr eaLnBrk="1" fontAlgn="auto" hangingPunct="1">
              <a:spcBef>
                <a:spcPts val="0"/>
              </a:spcBef>
              <a:spcAft>
                <a:spcPts val="0"/>
              </a:spcAft>
              <a:defRPr/>
            </a:pPr>
            <a:r>
              <a:rPr lang="de-DE" dirty="0">
                <a:latin typeface="+mn-lt"/>
                <a:cs typeface="+mn-cs"/>
              </a:rPr>
              <a:t>Die Weiterentwicklung der Innenstädte ist das Ziel des im Mai 2014 bundesweit gestarteten Pilotprojektes „Dialog Innenstadt“.</a:t>
            </a:r>
            <a:br>
              <a:rPr lang="de-DE" dirty="0">
                <a:latin typeface="+mn-lt"/>
                <a:cs typeface="+mn-cs"/>
              </a:rPr>
            </a:br>
            <a:r>
              <a:rPr lang="de-DE" dirty="0">
                <a:latin typeface="+mn-lt"/>
                <a:cs typeface="+mn-cs"/>
              </a:rPr>
              <a:t>Gemeinsam mit Fachleuten aus Politik, Verwaltung und Wirtschaft sollen hierfür Impulse gegeben werden.</a:t>
            </a:r>
            <a:br>
              <a:rPr lang="de-DE" dirty="0">
                <a:latin typeface="+mn-lt"/>
                <a:cs typeface="+mn-cs"/>
              </a:rPr>
            </a:br>
            <a:r>
              <a:rPr lang="de-DE" dirty="0">
                <a:latin typeface="+mn-lt"/>
                <a:cs typeface="+mn-cs"/>
              </a:rPr>
              <a:t>Um dies zu realisieren werden ein übergeordnetes Leitbild und Handlungsempfehlungen für </a:t>
            </a:r>
            <a:r>
              <a:rPr lang="de-DE" b="1" dirty="0">
                <a:latin typeface="+mn-lt"/>
                <a:cs typeface="+mn-cs"/>
              </a:rPr>
              <a:t>ein integriertes Standortmanagement in den Innenstädten </a:t>
            </a:r>
            <a:r>
              <a:rPr lang="de-DE" dirty="0">
                <a:latin typeface="+mn-lt"/>
                <a:cs typeface="+mn-cs"/>
              </a:rPr>
              <a:t>entwickelt. Zudem soll der landesweite Erfahrungsaustausch der Akteure aus Wirtschaft, Bürgerschaft und Landesregierung etabliert und verstetigt werden.  Die Grundlage hierzu wird ein modellhaftes Planspiel mit rheinland-pfälzischen Städten sein. </a:t>
            </a:r>
          </a:p>
          <a:p>
            <a:pPr eaLnBrk="1" fontAlgn="auto" hangingPunct="1">
              <a:spcBef>
                <a:spcPts val="0"/>
              </a:spcBef>
              <a:spcAft>
                <a:spcPts val="0"/>
              </a:spcAft>
              <a:defRPr/>
            </a:pPr>
            <a:r>
              <a:rPr lang="de-DE" dirty="0">
                <a:latin typeface="+mn-lt"/>
                <a:cs typeface="+mn-cs"/>
              </a:rPr>
              <a:t>Das Projekt wird gemeinsam mit </a:t>
            </a:r>
            <a:r>
              <a:rPr lang="de-DE" b="1" dirty="0">
                <a:latin typeface="+mn-lt"/>
                <a:cs typeface="+mn-cs"/>
              </a:rPr>
              <a:t>der TU Kaiserslautern und dem Büro Stadtimpuls </a:t>
            </a:r>
            <a:r>
              <a:rPr lang="de-DE" dirty="0">
                <a:latin typeface="+mn-lt"/>
                <a:cs typeface="+mn-cs"/>
              </a:rPr>
              <a:t>durchgeführt. Landesweit wirken Institutionen und Interessensvertretungen u.a. der Städtetag, der Gemeinde- und Städtebund, das </a:t>
            </a:r>
            <a:r>
              <a:rPr lang="de-DE" dirty="0" err="1">
                <a:latin typeface="+mn-lt"/>
                <a:cs typeface="+mn-cs"/>
              </a:rPr>
              <a:t>Bauforum</a:t>
            </a:r>
            <a:r>
              <a:rPr lang="de-DE" dirty="0">
                <a:latin typeface="+mn-lt"/>
                <a:cs typeface="+mn-cs"/>
              </a:rPr>
              <a:t> Rheinland-Pfalz und die Arbeitsgemeinschaft der rheinland-pfälzischen </a:t>
            </a:r>
            <a:r>
              <a:rPr lang="de-DE" dirty="0" err="1">
                <a:latin typeface="+mn-lt"/>
                <a:cs typeface="+mn-cs"/>
              </a:rPr>
              <a:t>IHK’s</a:t>
            </a:r>
            <a:r>
              <a:rPr lang="de-DE" dirty="0">
                <a:latin typeface="+mn-lt"/>
                <a:cs typeface="+mn-cs"/>
              </a:rPr>
              <a:t> am Dialog Innenstadt mit. Teilnehmende Städte sind </a:t>
            </a:r>
            <a:r>
              <a:rPr lang="de-DE" dirty="0" err="1">
                <a:latin typeface="+mn-lt"/>
                <a:cs typeface="+mn-cs"/>
              </a:rPr>
              <a:t>Annweiler</a:t>
            </a:r>
            <a:r>
              <a:rPr lang="de-DE" dirty="0">
                <a:latin typeface="+mn-lt"/>
                <a:cs typeface="+mn-cs"/>
              </a:rPr>
              <a:t> am </a:t>
            </a:r>
            <a:r>
              <a:rPr lang="de-DE" dirty="0" err="1">
                <a:latin typeface="+mn-lt"/>
                <a:cs typeface="+mn-cs"/>
              </a:rPr>
              <a:t>Trifels</a:t>
            </a:r>
            <a:r>
              <a:rPr lang="de-DE" dirty="0">
                <a:latin typeface="+mn-lt"/>
                <a:cs typeface="+mn-cs"/>
              </a:rPr>
              <a:t>, Bad </a:t>
            </a:r>
            <a:r>
              <a:rPr lang="de-DE" dirty="0" err="1">
                <a:latin typeface="+mn-lt"/>
                <a:cs typeface="+mn-cs"/>
              </a:rPr>
              <a:t>Sobernheim</a:t>
            </a:r>
            <a:r>
              <a:rPr lang="de-DE" dirty="0">
                <a:latin typeface="+mn-lt"/>
                <a:cs typeface="+mn-cs"/>
              </a:rPr>
              <a:t>, </a:t>
            </a:r>
            <a:r>
              <a:rPr lang="de-DE" dirty="0" err="1">
                <a:latin typeface="+mn-lt"/>
                <a:cs typeface="+mn-cs"/>
              </a:rPr>
              <a:t>Bellheim</a:t>
            </a:r>
            <a:r>
              <a:rPr lang="de-DE" dirty="0">
                <a:latin typeface="+mn-lt"/>
                <a:cs typeface="+mn-cs"/>
              </a:rPr>
              <a:t>, </a:t>
            </a:r>
            <a:r>
              <a:rPr lang="de-DE" dirty="0" err="1">
                <a:latin typeface="+mn-lt"/>
                <a:cs typeface="+mn-cs"/>
              </a:rPr>
              <a:t>Bendorf</a:t>
            </a:r>
            <a:r>
              <a:rPr lang="de-DE" dirty="0">
                <a:latin typeface="+mn-lt"/>
                <a:cs typeface="+mn-cs"/>
              </a:rPr>
              <a:t> am Rhein, </a:t>
            </a:r>
            <a:r>
              <a:rPr lang="de-DE" dirty="0" err="1">
                <a:latin typeface="+mn-lt"/>
                <a:cs typeface="+mn-cs"/>
              </a:rPr>
              <a:t>Germersheim</a:t>
            </a:r>
            <a:r>
              <a:rPr lang="de-DE" dirty="0">
                <a:latin typeface="+mn-lt"/>
                <a:cs typeface="+mn-cs"/>
              </a:rPr>
              <a:t>, </a:t>
            </a:r>
            <a:r>
              <a:rPr lang="de-DE" dirty="0" err="1">
                <a:latin typeface="+mn-lt"/>
                <a:cs typeface="+mn-cs"/>
              </a:rPr>
              <a:t>Höhr</a:t>
            </a:r>
            <a:r>
              <a:rPr lang="de-DE" dirty="0">
                <a:latin typeface="+mn-lt"/>
                <a:cs typeface="+mn-cs"/>
              </a:rPr>
              <a:t>-Grenzhausen, Landau in der Pfalz, Ludwigshafen am Rhein, </a:t>
            </a:r>
            <a:r>
              <a:rPr lang="de-DE" dirty="0" err="1">
                <a:latin typeface="+mn-lt"/>
                <a:cs typeface="+mn-cs"/>
              </a:rPr>
              <a:t>Montabaur</a:t>
            </a:r>
            <a:r>
              <a:rPr lang="de-DE" dirty="0">
                <a:latin typeface="+mn-lt"/>
                <a:cs typeface="+mn-cs"/>
              </a:rPr>
              <a:t>, Neustadt an der Weinstraße, Pirmasens, Remagen, Speyer, Trier, </a:t>
            </a:r>
            <a:r>
              <a:rPr lang="de-DE" dirty="0" err="1">
                <a:latin typeface="+mn-lt"/>
                <a:cs typeface="+mn-cs"/>
              </a:rPr>
              <a:t>Unkel</a:t>
            </a:r>
            <a:r>
              <a:rPr lang="de-DE" dirty="0">
                <a:latin typeface="+mn-lt"/>
                <a:cs typeface="+mn-cs"/>
              </a:rPr>
              <a:t> und Zweibrücken.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a:spLocks noChangeArrowheads="1"/>
          </p:cNvSpPr>
          <p:nvPr/>
        </p:nvSpPr>
        <p:spPr bwMode="auto">
          <a:xfrm>
            <a:off x="468313" y="692150"/>
            <a:ext cx="8280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000" b="1">
                <a:latin typeface="Arial" panose="020B0604020202020204" pitchFamily="34" charset="0"/>
              </a:rPr>
              <a:t>Umbauen: Stadtquartiere fitmachen für alle Generationen</a:t>
            </a:r>
          </a:p>
          <a:p>
            <a:pPr eaLnBrk="1" hangingPunct="1">
              <a:spcBef>
                <a:spcPct val="0"/>
              </a:spcBef>
              <a:buFontTx/>
              <a:buNone/>
            </a:pPr>
            <a:r>
              <a:rPr lang="de-DE" altLang="de-DE" sz="1600">
                <a:latin typeface="Arial" panose="020B0604020202020204" pitchFamily="34" charset="0"/>
              </a:rPr>
              <a:t>❏ </a:t>
            </a:r>
            <a:r>
              <a:rPr lang="de-DE" altLang="de-DE" sz="1600" b="1">
                <a:latin typeface="Arial" panose="020B0604020202020204" pitchFamily="34" charset="0"/>
              </a:rPr>
              <a:t>Wie ist hier eigentlich die Situation? </a:t>
            </a:r>
            <a:r>
              <a:rPr lang="de-DE" altLang="de-DE" sz="1600">
                <a:latin typeface="Arial" panose="020B0604020202020204" pitchFamily="34" charset="0"/>
              </a:rPr>
              <a:t>In vielen Stadtquartieren sind umfangreiche Anpassungen an die Lebenssituation der Bewohner heute sowie Vorbereitungen für potenzielle neue Bewohner vorzunehmen. </a:t>
            </a:r>
          </a:p>
          <a:p>
            <a:pPr eaLnBrk="1" hangingPunct="1">
              <a:spcBef>
                <a:spcPct val="0"/>
              </a:spcBef>
              <a:buFontTx/>
              <a:buNone/>
            </a:pPr>
            <a:r>
              <a:rPr lang="de-DE" altLang="de-DE" sz="1600">
                <a:latin typeface="Arial" panose="020B0604020202020204" pitchFamily="34" charset="0"/>
              </a:rPr>
              <a:t>❏ </a:t>
            </a:r>
            <a:r>
              <a:rPr lang="de-DE" altLang="de-DE" sz="1600" b="1">
                <a:latin typeface="Arial" panose="020B0604020202020204" pitchFamily="34" charset="0"/>
              </a:rPr>
              <a:t>Wo ergeben sich Zusammenhänge? </a:t>
            </a:r>
            <a:r>
              <a:rPr lang="de-DE" altLang="de-DE" sz="1600">
                <a:latin typeface="Arial" panose="020B0604020202020204" pitchFamily="34" charset="0"/>
              </a:rPr>
              <a:t>Gemeinschaftseinrichtungen, Wohnnachbarschaften und Freiräume schaffen vernetzte Räume, die Begegnung ermöglichen. Dafür muss man das Quartier als ein System aus Orten betrachten.</a:t>
            </a:r>
          </a:p>
          <a:p>
            <a:pPr eaLnBrk="1" hangingPunct="1">
              <a:spcBef>
                <a:spcPct val="0"/>
              </a:spcBef>
              <a:buFontTx/>
              <a:buNone/>
            </a:pPr>
            <a:r>
              <a:rPr lang="de-DE" altLang="de-DE" sz="1600">
                <a:latin typeface="Arial" panose="020B0604020202020204" pitchFamily="34" charset="0"/>
              </a:rPr>
              <a:t>❏ </a:t>
            </a:r>
            <a:r>
              <a:rPr lang="de-DE" altLang="de-DE" sz="1600" b="1">
                <a:latin typeface="Arial" panose="020B0604020202020204" pitchFamily="34" charset="0"/>
              </a:rPr>
              <a:t>Kann ich hier mein ganz eigenes Wohnen realisieren? </a:t>
            </a:r>
            <a:r>
              <a:rPr lang="de-DE" altLang="de-DE" sz="1600">
                <a:latin typeface="Arial" panose="020B0604020202020204" pitchFamily="34" charset="0"/>
              </a:rPr>
              <a:t>Offenheit aller Akteure für eine gemeinsame Entwicklung individueller Wohnungsgrößen und -grundrisse, kombiniert mit einer differenzierten Gestaltung des Wohnumfelds, sind Grundlage für ein attraktives Stadtquartier.</a:t>
            </a:r>
          </a:p>
          <a:p>
            <a:pPr eaLnBrk="1" hangingPunct="1">
              <a:spcBef>
                <a:spcPct val="0"/>
              </a:spcBef>
              <a:buFontTx/>
              <a:buNone/>
            </a:pPr>
            <a:r>
              <a:rPr lang="de-DE" altLang="de-DE" sz="1600">
                <a:latin typeface="Arial" panose="020B0604020202020204" pitchFamily="34" charset="0"/>
              </a:rPr>
              <a:t>❏ </a:t>
            </a:r>
            <a:r>
              <a:rPr lang="de-DE" altLang="de-DE" sz="1600" b="1">
                <a:latin typeface="Arial" panose="020B0604020202020204" pitchFamily="34" charset="0"/>
              </a:rPr>
              <a:t>Bestand neu denken! </a:t>
            </a:r>
            <a:r>
              <a:rPr lang="de-DE" altLang="de-DE" sz="1600">
                <a:latin typeface="Arial" panose="020B0604020202020204" pitchFamily="34" charset="0"/>
              </a:rPr>
              <a:t>In den meisten Stadtquartieren steht der Bestandsumbau im Vordergrund. Vielfältige Ideen sind gefragt, um Bestände zu modernisieren, aber auch umzuwidmen und umzubauen. Das gilt nicht nur für Gebäude, sondern auch für Plätze, Brachen und Parks.</a:t>
            </a:r>
          </a:p>
          <a:p>
            <a:pPr eaLnBrk="1" hangingPunct="1">
              <a:spcBef>
                <a:spcPct val="0"/>
              </a:spcBef>
              <a:buFontTx/>
              <a:buNone/>
            </a:pPr>
            <a:r>
              <a:rPr lang="de-DE" altLang="de-DE" sz="1600">
                <a:latin typeface="Arial" panose="020B0604020202020204" pitchFamily="34" charset="0"/>
              </a:rPr>
              <a:t>❏ </a:t>
            </a:r>
            <a:r>
              <a:rPr lang="de-DE" altLang="de-DE" sz="1600" b="1">
                <a:latin typeface="Arial" panose="020B0604020202020204" pitchFamily="34" charset="0"/>
              </a:rPr>
              <a:t>Kann ich mich hier wohlfühlen? </a:t>
            </a:r>
            <a:r>
              <a:rPr lang="de-DE" altLang="de-DE" sz="1600">
                <a:latin typeface="Arial" panose="020B0604020202020204" pitchFamily="34" charset="0"/>
              </a:rPr>
              <a:t>Übersichtlichkeit, Beleuchtung, guter baulicher Zustand und eine differenzierte Abstufung privater und öffentlicher Räume sind wichtig, um soziale Kontrolle zu erhöhen und gefühlte Sicherheit zu fördern.</a:t>
            </a:r>
          </a:p>
          <a:p>
            <a:pPr eaLnBrk="1" hangingPunct="1">
              <a:spcBef>
                <a:spcPct val="0"/>
              </a:spcBef>
              <a:buFontTx/>
              <a:buNone/>
            </a:pPr>
            <a:r>
              <a:rPr lang="de-DE" altLang="de-DE" sz="1600">
                <a:latin typeface="Arial" panose="020B0604020202020204" pitchFamily="34" charset="0"/>
              </a:rPr>
              <a:t>❏ </a:t>
            </a:r>
            <a:r>
              <a:rPr lang="de-DE" altLang="de-DE" sz="1600" b="1">
                <a:latin typeface="Arial" panose="020B0604020202020204" pitchFamily="34" charset="0"/>
              </a:rPr>
              <a:t>Haben wir Platz für alle? </a:t>
            </a:r>
            <a:r>
              <a:rPr lang="de-DE" altLang="de-DE" sz="1600">
                <a:latin typeface="Arial" panose="020B0604020202020204" pitchFamily="34" charset="0"/>
              </a:rPr>
              <a:t>Gerade, wenn wenig Raum zur Verfügung steht, ist es wichtig, dass viele ihn nutzen können. Besonders für Gemeinschaftseinrichtungen und Freiräume eröffnet sich dadurch Spielraum für vielfältige Nutzungen.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7"/>
          <p:cNvSpPr>
            <a:spLocks noChangeArrowheads="1"/>
          </p:cNvSpPr>
          <p:nvPr/>
        </p:nvSpPr>
        <p:spPr bwMode="auto">
          <a:xfrm>
            <a:off x="1403350" y="2205038"/>
            <a:ext cx="6624638"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2800" b="1">
                <a:ea typeface="ヒラギノ角ゴ Pro W3"/>
                <a:cs typeface="ヒラギノ角ゴ Pro W3"/>
              </a:rPr>
              <a:t>Vielen Dank für Ihre Aufmerksamkeit !</a:t>
            </a:r>
            <a:endParaRPr lang="de-DE" altLang="de-DE" sz="280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20713"/>
            <a:ext cx="802005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477963"/>
            <a:ext cx="16557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357563"/>
            <a:ext cx="3960812"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9"/>
          <p:cNvSpPr>
            <a:spLocks noChangeArrowheads="1"/>
          </p:cNvSpPr>
          <p:nvPr/>
        </p:nvSpPr>
        <p:spPr bwMode="auto">
          <a:xfrm>
            <a:off x="2843808" y="4158419"/>
            <a:ext cx="3600450" cy="1015663"/>
          </a:xfrm>
          <a:prstGeom prst="rect">
            <a:avLst/>
          </a:prstGeom>
          <a:solidFill>
            <a:schemeClr val="bg1"/>
          </a:solidFill>
          <a:ln w="1905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000" b="1" dirty="0" smtClean="0"/>
              <a:t>Landkreis Germersheim:</a:t>
            </a:r>
            <a:endParaRPr lang="de-DE" altLang="de-DE" sz="2000" b="1" dirty="0"/>
          </a:p>
          <a:p>
            <a:pPr marL="285750" indent="-285750" eaLnBrk="1" hangingPunct="1">
              <a:spcBef>
                <a:spcPct val="0"/>
              </a:spcBef>
            </a:pPr>
            <a:r>
              <a:rPr lang="de-DE" altLang="de-DE" sz="2000" b="1" dirty="0" smtClean="0"/>
              <a:t>Rückgang der jungen Bevölkerung bereits aktuell</a:t>
            </a:r>
          </a:p>
        </p:txBody>
      </p:sp>
      <p:sp>
        <p:nvSpPr>
          <p:cNvPr id="6152" name="Rectangle 19"/>
          <p:cNvSpPr>
            <a:spLocks noChangeArrowheads="1"/>
          </p:cNvSpPr>
          <p:nvPr/>
        </p:nvSpPr>
        <p:spPr bwMode="auto">
          <a:xfrm>
            <a:off x="2843808" y="4158419"/>
            <a:ext cx="3600450" cy="1015663"/>
          </a:xfrm>
          <a:prstGeom prst="rect">
            <a:avLst/>
          </a:prstGeom>
          <a:solidFill>
            <a:schemeClr val="bg1"/>
          </a:solidFill>
          <a:ln w="1905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000" b="1" dirty="0" smtClean="0"/>
              <a:t>Landkreis Germersheim:</a:t>
            </a:r>
            <a:endParaRPr lang="de-DE" altLang="de-DE" sz="2000" b="1" dirty="0"/>
          </a:p>
          <a:p>
            <a:pPr marL="285750" indent="-285750" eaLnBrk="1" hangingPunct="1">
              <a:spcBef>
                <a:spcPct val="0"/>
              </a:spcBef>
            </a:pPr>
            <a:r>
              <a:rPr lang="de-DE" altLang="de-DE" sz="2000" b="1" dirty="0" smtClean="0"/>
              <a:t>Starke Zunahme der Überalterung (2035) ca. 60%</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908720"/>
            <a:ext cx="5832648" cy="2810799"/>
          </a:xfrm>
          <a:prstGeom prst="rect">
            <a:avLst/>
          </a:prstGeom>
        </p:spPr>
      </p:pic>
      <p:sp>
        <p:nvSpPr>
          <p:cNvPr id="6153" name="Rectangle 9"/>
          <p:cNvSpPr>
            <a:spLocks noChangeArrowheads="1"/>
          </p:cNvSpPr>
          <p:nvPr/>
        </p:nvSpPr>
        <p:spPr bwMode="auto">
          <a:xfrm>
            <a:off x="3563889" y="1844825"/>
            <a:ext cx="1224136" cy="50405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de-DE" sz="1800"/>
          </a:p>
        </p:txBody>
      </p:sp>
      <p:sp>
        <p:nvSpPr>
          <p:cNvPr id="17" name="Rectangle 9"/>
          <p:cNvSpPr>
            <a:spLocks noChangeArrowheads="1"/>
          </p:cNvSpPr>
          <p:nvPr/>
        </p:nvSpPr>
        <p:spPr bwMode="auto">
          <a:xfrm>
            <a:off x="3563889" y="2924944"/>
            <a:ext cx="1224136" cy="504056"/>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de-DE" sz="1800"/>
          </a:p>
        </p:txBody>
      </p:sp>
      <p:sp>
        <p:nvSpPr>
          <p:cNvPr id="18" name="Rectangle 9"/>
          <p:cNvSpPr>
            <a:spLocks noChangeArrowheads="1"/>
          </p:cNvSpPr>
          <p:nvPr/>
        </p:nvSpPr>
        <p:spPr bwMode="auto">
          <a:xfrm>
            <a:off x="5472100" y="1844825"/>
            <a:ext cx="612118" cy="50405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de-DE" sz="1800"/>
          </a:p>
        </p:txBody>
      </p:sp>
      <p:sp>
        <p:nvSpPr>
          <p:cNvPr id="19" name="Rectangle 9"/>
          <p:cNvSpPr>
            <a:spLocks noChangeArrowheads="1"/>
          </p:cNvSpPr>
          <p:nvPr/>
        </p:nvSpPr>
        <p:spPr bwMode="auto">
          <a:xfrm>
            <a:off x="6660232" y="1844825"/>
            <a:ext cx="612118" cy="50405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de-DE" sz="1800"/>
          </a:p>
        </p:txBody>
      </p:sp>
      <p:sp>
        <p:nvSpPr>
          <p:cNvPr id="20" name="Rectangle 9"/>
          <p:cNvSpPr>
            <a:spLocks noChangeArrowheads="1"/>
          </p:cNvSpPr>
          <p:nvPr/>
        </p:nvSpPr>
        <p:spPr bwMode="auto">
          <a:xfrm>
            <a:off x="5472050" y="2910030"/>
            <a:ext cx="612118" cy="504056"/>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de-DE" sz="1800"/>
          </a:p>
        </p:txBody>
      </p:sp>
      <p:sp>
        <p:nvSpPr>
          <p:cNvPr id="21" name="Rectangle 9"/>
          <p:cNvSpPr>
            <a:spLocks noChangeArrowheads="1"/>
          </p:cNvSpPr>
          <p:nvPr/>
        </p:nvSpPr>
        <p:spPr bwMode="auto">
          <a:xfrm>
            <a:off x="6660232" y="2924944"/>
            <a:ext cx="612118" cy="504056"/>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de-DE" sz="1800"/>
          </a:p>
        </p:txBody>
      </p:sp>
      <p:sp>
        <p:nvSpPr>
          <p:cNvPr id="24" name="Rectangle 19"/>
          <p:cNvSpPr>
            <a:spLocks noChangeArrowheads="1"/>
          </p:cNvSpPr>
          <p:nvPr/>
        </p:nvSpPr>
        <p:spPr bwMode="auto">
          <a:xfrm>
            <a:off x="2843808" y="4158419"/>
            <a:ext cx="3600450" cy="1015663"/>
          </a:xfrm>
          <a:prstGeom prst="rect">
            <a:avLst/>
          </a:prstGeom>
          <a:solidFill>
            <a:schemeClr val="bg1"/>
          </a:solidFill>
          <a:ln w="1905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000" b="1" dirty="0" smtClean="0"/>
              <a:t>Landkreis Germersheim:</a:t>
            </a:r>
            <a:endParaRPr lang="de-DE" altLang="de-DE" sz="2000" b="1" dirty="0"/>
          </a:p>
          <a:p>
            <a:pPr marL="285750" indent="-285750" eaLnBrk="1" hangingPunct="1">
              <a:spcBef>
                <a:spcPct val="0"/>
              </a:spcBef>
            </a:pPr>
            <a:r>
              <a:rPr lang="de-DE" altLang="de-DE" sz="2000" b="1" dirty="0" smtClean="0"/>
              <a:t>Rückgang bis 2035 um 0,9%</a:t>
            </a:r>
          </a:p>
          <a:p>
            <a:pPr marL="285750" indent="-285750" eaLnBrk="1" hangingPunct="1">
              <a:spcBef>
                <a:spcPct val="0"/>
              </a:spcBef>
            </a:pPr>
            <a:r>
              <a:rPr lang="de-DE" altLang="de-DE" sz="2000" b="1" dirty="0" smtClean="0"/>
              <a:t>Bis 2060 sogar 11,1%</a:t>
            </a:r>
          </a:p>
        </p:txBody>
      </p:sp>
      <p:sp>
        <p:nvSpPr>
          <p:cNvPr id="22" name="Rectangle 19"/>
          <p:cNvSpPr>
            <a:spLocks noChangeArrowheads="1"/>
          </p:cNvSpPr>
          <p:nvPr/>
        </p:nvSpPr>
        <p:spPr bwMode="auto">
          <a:xfrm>
            <a:off x="2843808" y="4158419"/>
            <a:ext cx="3600450" cy="1015663"/>
          </a:xfrm>
          <a:prstGeom prst="rect">
            <a:avLst/>
          </a:prstGeom>
          <a:solidFill>
            <a:schemeClr val="bg1"/>
          </a:solidFill>
          <a:ln w="1905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000" b="1" dirty="0" smtClean="0"/>
              <a:t>Landkreis Germersheim:</a:t>
            </a:r>
            <a:endParaRPr lang="de-DE" altLang="de-DE" sz="2000" b="1" dirty="0"/>
          </a:p>
          <a:p>
            <a:pPr marL="285750" indent="-285750" eaLnBrk="1" hangingPunct="1">
              <a:spcBef>
                <a:spcPct val="0"/>
              </a:spcBef>
            </a:pPr>
            <a:r>
              <a:rPr lang="de-DE" altLang="de-DE" sz="2000" b="1" dirty="0" smtClean="0"/>
              <a:t>Überdurchschnittlich stark betroffen</a:t>
            </a:r>
            <a:endParaRPr lang="de-DE" altLang="de-DE"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53"/>
                                        </p:tgtEl>
                                        <p:attrNameLst>
                                          <p:attrName>style.visibility</p:attrName>
                                        </p:attrNameLst>
                                      </p:cBhvr>
                                      <p:to>
                                        <p:strVal val="visible"/>
                                      </p:to>
                                    </p:set>
                                    <p:animEffect transition="in" filter="fade">
                                      <p:cBhvr>
                                        <p:cTn id="10" dur="500"/>
                                        <p:tgtEl>
                                          <p:spTgt spid="61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52"/>
                                        </p:tgtEl>
                                        <p:attrNameLst>
                                          <p:attrName>style.visibility</p:attrName>
                                        </p:attrNameLst>
                                      </p:cBhvr>
                                      <p:to>
                                        <p:strVal val="visible"/>
                                      </p:to>
                                    </p:set>
                                    <p:animEffect transition="in" filter="fade">
                                      <p:cBhvr>
                                        <p:cTn id="18" dur="500"/>
                                        <p:tgtEl>
                                          <p:spTgt spid="61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152" grpId="0" animBg="1"/>
      <p:bldP spid="6153" grpId="0" animBg="1"/>
      <p:bldP spid="17" grpId="0" animBg="1"/>
      <p:bldP spid="18" grpId="0" animBg="1"/>
      <p:bldP spid="19" grpId="0" animBg="1"/>
      <p:bldP spid="20" grpId="0" animBg="1"/>
      <p:bldP spid="21" grpId="0" animBg="1"/>
      <p:bldP spid="24"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827584" y="908720"/>
            <a:ext cx="7489453" cy="4726468"/>
          </a:xfrm>
          <a:prstGeom prst="rect">
            <a:avLst/>
          </a:prstGeom>
        </p:spPr>
      </p:pic>
      <p:sp>
        <p:nvSpPr>
          <p:cNvPr id="8200" name="Rectangle 8"/>
          <p:cNvSpPr>
            <a:spLocks noChangeArrowheads="1"/>
          </p:cNvSpPr>
          <p:nvPr/>
        </p:nvSpPr>
        <p:spPr bwMode="auto">
          <a:xfrm>
            <a:off x="1475581" y="1268760"/>
            <a:ext cx="504131" cy="57606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de-DE" sz="1800"/>
          </a:p>
        </p:txBody>
      </p:sp>
      <p:sp>
        <p:nvSpPr>
          <p:cNvPr id="8201" name="Rectangle 9"/>
          <p:cNvSpPr>
            <a:spLocks noChangeArrowheads="1"/>
          </p:cNvSpPr>
          <p:nvPr/>
        </p:nvSpPr>
        <p:spPr bwMode="auto">
          <a:xfrm>
            <a:off x="1475581" y="4004295"/>
            <a:ext cx="504131" cy="79285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de-DE" sz="1800"/>
          </a:p>
        </p:txBody>
      </p:sp>
      <p:sp>
        <p:nvSpPr>
          <p:cNvPr id="8202" name="Rectangle 10"/>
          <p:cNvSpPr>
            <a:spLocks noChangeArrowheads="1"/>
          </p:cNvSpPr>
          <p:nvPr/>
        </p:nvSpPr>
        <p:spPr bwMode="auto">
          <a:xfrm>
            <a:off x="7380311" y="4052226"/>
            <a:ext cx="576264" cy="74492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de-DE" sz="1800"/>
          </a:p>
        </p:txBody>
      </p:sp>
      <p:sp>
        <p:nvSpPr>
          <p:cNvPr id="8203" name="Rectangle 11"/>
          <p:cNvSpPr>
            <a:spLocks noChangeArrowheads="1"/>
          </p:cNvSpPr>
          <p:nvPr/>
        </p:nvSpPr>
        <p:spPr bwMode="auto">
          <a:xfrm>
            <a:off x="7380312" y="1268760"/>
            <a:ext cx="576263" cy="64807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de-DE" sz="1800"/>
          </a:p>
        </p:txBody>
      </p:sp>
      <p:cxnSp>
        <p:nvCxnSpPr>
          <p:cNvPr id="4" name="Gerade Verbindung mit Pfeil 3"/>
          <p:cNvCxnSpPr>
            <a:stCxn id="8200" idx="3"/>
            <a:endCxn id="8203" idx="1"/>
          </p:cNvCxnSpPr>
          <p:nvPr/>
        </p:nvCxnSpPr>
        <p:spPr>
          <a:xfrm>
            <a:off x="1979712" y="1556792"/>
            <a:ext cx="5400600" cy="360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1979711" y="4382721"/>
            <a:ext cx="5400600" cy="360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fade">
                                      <p:cBhvr>
                                        <p:cTn id="7" dur="500"/>
                                        <p:tgtEl>
                                          <p:spTgt spid="820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202"/>
                                        </p:tgtEl>
                                        <p:attrNameLst>
                                          <p:attrName>style.visibility</p:attrName>
                                        </p:attrNameLst>
                                      </p:cBhvr>
                                      <p:to>
                                        <p:strVal val="visible"/>
                                      </p:to>
                                    </p:set>
                                    <p:animEffect transition="in" filter="fade">
                                      <p:cBhvr>
                                        <p:cTn id="15" dur="500"/>
                                        <p:tgtEl>
                                          <p:spTgt spid="8202"/>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animBg="1"/>
      <p:bldP spid="82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611560" y="799306"/>
            <a:ext cx="6657975" cy="4933950"/>
          </a:xfrm>
          <a:prstGeom prst="rect">
            <a:avLst/>
          </a:prstGeom>
        </p:spPr>
      </p:pic>
      <p:sp>
        <p:nvSpPr>
          <p:cNvPr id="9225" name="Rectangle 9"/>
          <p:cNvSpPr>
            <a:spLocks noChangeArrowheads="1"/>
          </p:cNvSpPr>
          <p:nvPr/>
        </p:nvSpPr>
        <p:spPr bwMode="auto">
          <a:xfrm>
            <a:off x="616958" y="2815530"/>
            <a:ext cx="1938818" cy="21602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de-DE" sz="1800"/>
          </a:p>
        </p:txBody>
      </p:sp>
      <p:sp>
        <p:nvSpPr>
          <p:cNvPr id="14" name="Rectangle 9"/>
          <p:cNvSpPr>
            <a:spLocks noChangeArrowheads="1"/>
          </p:cNvSpPr>
          <p:nvPr/>
        </p:nvSpPr>
        <p:spPr bwMode="auto">
          <a:xfrm>
            <a:off x="616958" y="4759746"/>
            <a:ext cx="1938818" cy="21602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de-DE" sz="1800"/>
          </a:p>
        </p:txBody>
      </p:sp>
      <p:sp>
        <p:nvSpPr>
          <p:cNvPr id="9224" name="Text Box 10"/>
          <p:cNvSpPr txBox="1">
            <a:spLocks noChangeArrowheads="1"/>
          </p:cNvSpPr>
          <p:nvPr/>
        </p:nvSpPr>
        <p:spPr bwMode="auto">
          <a:xfrm>
            <a:off x="5868144" y="2867024"/>
            <a:ext cx="2880866" cy="1200329"/>
          </a:xfrm>
          <a:prstGeom prst="rect">
            <a:avLst/>
          </a:prstGeom>
          <a:solidFill>
            <a:schemeClr val="bg1"/>
          </a:solidFill>
          <a:ln w="19050" algn="ctr">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de-DE" altLang="de-DE" sz="1800" b="1" dirty="0"/>
              <a:t>Zuwachs seit </a:t>
            </a:r>
            <a:r>
              <a:rPr lang="de-DE" altLang="de-DE" sz="1800" b="1" dirty="0" smtClean="0"/>
              <a:t>2005:</a:t>
            </a:r>
            <a:endParaRPr lang="de-DE" altLang="de-DE" sz="1800" b="1" dirty="0"/>
          </a:p>
          <a:p>
            <a:pPr eaLnBrk="1" hangingPunct="1">
              <a:spcBef>
                <a:spcPct val="50000"/>
              </a:spcBef>
              <a:buFontTx/>
              <a:buNone/>
            </a:pPr>
            <a:r>
              <a:rPr lang="de-DE" altLang="de-DE" sz="1800" b="1" dirty="0" smtClean="0"/>
              <a:t>Gebäude: + 2.592 = + 8%</a:t>
            </a:r>
          </a:p>
          <a:p>
            <a:pPr eaLnBrk="1" hangingPunct="1">
              <a:spcBef>
                <a:spcPct val="50000"/>
              </a:spcBef>
              <a:buFontTx/>
              <a:buNone/>
            </a:pPr>
            <a:r>
              <a:rPr lang="de-DE" altLang="de-DE" sz="1800" b="1" dirty="0" smtClean="0"/>
              <a:t> Wohnungen + 3.174  </a:t>
            </a:r>
            <a:r>
              <a:rPr lang="de-DE" altLang="de-DE" sz="1800" b="1" dirty="0"/>
              <a:t>= + </a:t>
            </a:r>
            <a:r>
              <a:rPr lang="de-DE" altLang="de-DE" sz="1800" b="1" dirty="0" smtClean="0"/>
              <a:t>6%</a:t>
            </a:r>
            <a:endParaRPr lang="de-DE" altLang="de-DE"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500"/>
                                        <p:tgtEl>
                                          <p:spTgt spid="92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5"/>
                                        </p:tgtEl>
                                        <p:attrNameLst>
                                          <p:attrName>style.visibility</p:attrName>
                                        </p:attrNameLst>
                                      </p:cBhvr>
                                      <p:to>
                                        <p:strVal val="visible"/>
                                      </p:to>
                                    </p:set>
                                    <p:animEffect transition="in" filter="fade">
                                      <p:cBhvr>
                                        <p:cTn id="10" dur="500"/>
                                        <p:tgtEl>
                                          <p:spTgt spid="92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14" grpId="0" animBg="1"/>
      <p:bldP spid="92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043607" y="1051942"/>
            <a:ext cx="7128111" cy="4466207"/>
          </a:xfrm>
          <a:prstGeom prst="rect">
            <a:avLst/>
          </a:prstGeom>
        </p:spPr>
      </p:pic>
      <p:sp>
        <p:nvSpPr>
          <p:cNvPr id="10248" name="Text Box 10"/>
          <p:cNvSpPr txBox="1">
            <a:spLocks noChangeArrowheads="1"/>
          </p:cNvSpPr>
          <p:nvPr/>
        </p:nvSpPr>
        <p:spPr bwMode="auto">
          <a:xfrm>
            <a:off x="971550" y="1196975"/>
            <a:ext cx="2087563" cy="798513"/>
          </a:xfrm>
          <a:prstGeom prst="rect">
            <a:avLst/>
          </a:prstGeom>
          <a:solidFill>
            <a:schemeClr val="bg1"/>
          </a:solidFill>
          <a:ln w="19050" algn="ctr">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de-DE" altLang="de-DE" sz="1800" b="1" dirty="0"/>
              <a:t>Seit </a:t>
            </a:r>
            <a:r>
              <a:rPr lang="de-DE" altLang="de-DE" sz="1800" b="1" dirty="0" smtClean="0"/>
              <a:t>2004:</a:t>
            </a:r>
            <a:endParaRPr lang="de-DE" altLang="de-DE" sz="1800" b="1" dirty="0"/>
          </a:p>
          <a:p>
            <a:pPr eaLnBrk="1" hangingPunct="1">
              <a:spcBef>
                <a:spcPct val="50000"/>
              </a:spcBef>
              <a:buFontTx/>
              <a:buNone/>
            </a:pPr>
            <a:r>
              <a:rPr lang="de-DE" altLang="de-DE" sz="1800" b="1" dirty="0"/>
              <a:t>Ca.  </a:t>
            </a:r>
            <a:r>
              <a:rPr lang="de-DE" altLang="de-DE" sz="1800" b="1" dirty="0" smtClean="0"/>
              <a:t>96 </a:t>
            </a:r>
            <a:r>
              <a:rPr lang="de-DE" altLang="de-DE" sz="1800" b="1" dirty="0"/>
              <a:t>km = + </a:t>
            </a:r>
            <a:r>
              <a:rPr lang="de-DE" altLang="de-DE" sz="1800" b="1" dirty="0" smtClean="0"/>
              <a:t>15 </a:t>
            </a:r>
            <a:r>
              <a:rPr lang="de-DE" altLang="de-DE" sz="1800" b="1" dirty="0"/>
              <a:t>%</a:t>
            </a:r>
          </a:p>
        </p:txBody>
      </p:sp>
      <p:sp>
        <p:nvSpPr>
          <p:cNvPr id="10249" name="Rectangle 9"/>
          <p:cNvSpPr>
            <a:spLocks noChangeArrowheads="1"/>
          </p:cNvSpPr>
          <p:nvPr/>
        </p:nvSpPr>
        <p:spPr bwMode="auto">
          <a:xfrm>
            <a:off x="5724128" y="5157191"/>
            <a:ext cx="575692" cy="35498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de-DE" sz="1800"/>
          </a:p>
        </p:txBody>
      </p:sp>
      <p:sp>
        <p:nvSpPr>
          <p:cNvPr id="11" name="Text Box 10"/>
          <p:cNvSpPr txBox="1">
            <a:spLocks noChangeArrowheads="1"/>
          </p:cNvSpPr>
          <p:nvPr/>
        </p:nvSpPr>
        <p:spPr bwMode="auto">
          <a:xfrm>
            <a:off x="2195736" y="620713"/>
            <a:ext cx="4751388" cy="385762"/>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de-DE" altLang="de-DE" sz="1800" b="1" dirty="0"/>
              <a:t>Städtische Dienstleistungen: Wasser/Abwasser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fade">
                                      <p:cBhvr>
                                        <p:cTn id="7" dur="500"/>
                                        <p:tgtEl>
                                          <p:spTgt spid="102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9"/>
                                        </p:tgtEl>
                                        <p:attrNameLst>
                                          <p:attrName>style.visibility</p:attrName>
                                        </p:attrNameLst>
                                      </p:cBhvr>
                                      <p:to>
                                        <p:strVal val="visible"/>
                                      </p:to>
                                    </p:set>
                                    <p:animEffect transition="in" filter="fade">
                                      <p:cBhvr>
                                        <p:cTn id="10"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P spid="102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srcRect l="1968" t="24233" r="57870" b="28168"/>
          <a:stretch/>
        </p:blipFill>
        <p:spPr>
          <a:xfrm>
            <a:off x="323528" y="548679"/>
            <a:ext cx="7704856" cy="513657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srcRect l="9843" t="24501" r="23220" b="19500"/>
          <a:stretch/>
        </p:blipFill>
        <p:spPr>
          <a:xfrm>
            <a:off x="323528" y="620688"/>
            <a:ext cx="8568952" cy="4032447"/>
          </a:xfrm>
          <a:prstGeom prst="rect">
            <a:avLst/>
          </a:prstGeom>
        </p:spPr>
      </p:pic>
    </p:spTree>
    <p:extLst>
      <p:ext uri="{BB962C8B-B14F-4D97-AF65-F5344CB8AC3E}">
        <p14:creationId xmlns:p14="http://schemas.microsoft.com/office/powerpoint/2010/main" val="2584554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965</Words>
  <Application>Microsoft Office PowerPoint</Application>
  <PresentationFormat>Bildschirmpräsentation (4:3)</PresentationFormat>
  <Paragraphs>123</Paragraphs>
  <Slides>28</Slides>
  <Notes>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28</vt:i4>
      </vt:variant>
    </vt:vector>
  </HeadingPairs>
  <TitlesOfParts>
    <vt:vector size="37" baseType="lpstr">
      <vt:lpstr>Arial Unicode MS</vt:lpstr>
      <vt:lpstr>ＭＳ Ｐゴシック</vt:lpstr>
      <vt:lpstr>SimSun</vt:lpstr>
      <vt:lpstr>Arial</vt:lpstr>
      <vt:lpstr>Calibri</vt:lpstr>
      <vt:lpstr>Times New Roman</vt:lpstr>
      <vt:lpstr>Wingdings</vt:lpstr>
      <vt:lpstr>ヒラギノ角ゴ Pro W3</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Landtag Rheinland-Pfalz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hartenfels</dc:creator>
  <cp:lastModifiedBy>Hartenfels,  Andreas, MdL</cp:lastModifiedBy>
  <cp:revision>91</cp:revision>
  <dcterms:created xsi:type="dcterms:W3CDTF">2014-10-07T07:38:40Z</dcterms:created>
  <dcterms:modified xsi:type="dcterms:W3CDTF">2016-10-25T14:39:21Z</dcterms:modified>
</cp:coreProperties>
</file>